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71" r:id="rId1"/>
  </p:sldMasterIdLst>
  <p:notesMasterIdLst>
    <p:notesMasterId r:id="rId26"/>
  </p:notesMasterIdLst>
  <p:handoutMasterIdLst>
    <p:handoutMasterId r:id="rId27"/>
  </p:handoutMasterIdLst>
  <p:sldIdLst>
    <p:sldId id="262" r:id="rId2"/>
    <p:sldId id="330" r:id="rId3"/>
    <p:sldId id="385" r:id="rId4"/>
    <p:sldId id="271" r:id="rId5"/>
    <p:sldId id="297" r:id="rId6"/>
    <p:sldId id="369" r:id="rId7"/>
    <p:sldId id="260" r:id="rId8"/>
    <p:sldId id="370" r:id="rId9"/>
    <p:sldId id="371" r:id="rId10"/>
    <p:sldId id="381" r:id="rId11"/>
    <p:sldId id="373" r:id="rId12"/>
    <p:sldId id="374" r:id="rId13"/>
    <p:sldId id="276" r:id="rId14"/>
    <p:sldId id="256" r:id="rId15"/>
    <p:sldId id="377" r:id="rId16"/>
    <p:sldId id="375" r:id="rId17"/>
    <p:sldId id="378" r:id="rId18"/>
    <p:sldId id="379" r:id="rId19"/>
    <p:sldId id="380" r:id="rId20"/>
    <p:sldId id="382" r:id="rId21"/>
    <p:sldId id="281" r:id="rId22"/>
    <p:sldId id="284" r:id="rId23"/>
    <p:sldId id="286" r:id="rId24"/>
    <p:sldId id="384" r:id="rId25"/>
  </p:sldIdLst>
  <p:sldSz cx="10080625" cy="5670550"/>
  <p:notesSz cx="7772400" cy="10058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39627C8-A569-E421-B816-47986C85729A}" name="Brook Vernon" initials="BV" userId="S::bvernon@building-performance.org::bb6c850c-d736-4d34-b557-06231e7908d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063"/>
    <a:srgbClr val="5E913B"/>
    <a:srgbClr val="225A7C"/>
    <a:srgbClr val="020E8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F7FE6B7-808D-4F78-9402-D960B676588B}" v="2845" dt="2023-10-18T20:16:02.99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558"/>
    <p:restoredTop sz="70340" autoAdjust="0"/>
  </p:normalViewPr>
  <p:slideViewPr>
    <p:cSldViewPr snapToGrid="0">
      <p:cViewPr varScale="1">
        <p:scale>
          <a:sx n="106" d="100"/>
          <a:sy n="106" d="100"/>
        </p:scale>
        <p:origin x="1840" y="184"/>
      </p:cViewPr>
      <p:guideLst/>
    </p:cSldViewPr>
  </p:slideViewPr>
  <p:notesTextViewPr>
    <p:cViewPr>
      <p:scale>
        <a:sx n="1" d="1"/>
        <a:sy n="1" d="1"/>
      </p:scale>
      <p:origin x="0" y="0"/>
    </p:cViewPr>
  </p:notesTextViewPr>
  <p:notesViewPr>
    <p:cSldViewPr snapToGrid="0">
      <p:cViewPr varScale="1">
        <p:scale>
          <a:sx n="60" d="100"/>
          <a:sy n="60" d="100"/>
        </p:scale>
        <p:origin x="3089" y="19"/>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5A2E786-88B8-4613-9EF9-E6BBAED6C6BA}"/>
              </a:ext>
            </a:extLst>
          </p:cNvPr>
          <p:cNvSpPr>
            <a:spLocks noGrp="1"/>
          </p:cNvSpPr>
          <p:nvPr>
            <p:ph type="hdr" sz="quarter"/>
          </p:nvPr>
        </p:nvSpPr>
        <p:spPr>
          <a:xfrm>
            <a:off x="0" y="0"/>
            <a:ext cx="3368675" cy="504825"/>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8A74ED4D-1516-4D30-858D-B6E268AECE20}"/>
              </a:ext>
            </a:extLst>
          </p:cNvPr>
          <p:cNvSpPr>
            <a:spLocks noGrp="1"/>
          </p:cNvSpPr>
          <p:nvPr>
            <p:ph type="dt" sz="quarter" idx="1"/>
          </p:nvPr>
        </p:nvSpPr>
        <p:spPr>
          <a:xfrm>
            <a:off x="4402138" y="0"/>
            <a:ext cx="3368675" cy="504825"/>
          </a:xfrm>
          <a:prstGeom prst="rect">
            <a:avLst/>
          </a:prstGeom>
        </p:spPr>
        <p:txBody>
          <a:bodyPr vert="horz" lIns="91440" tIns="45720" rIns="91440" bIns="45720" rtlCol="0"/>
          <a:lstStyle>
            <a:lvl1pPr algn="r">
              <a:defRPr sz="1200"/>
            </a:lvl1pPr>
          </a:lstStyle>
          <a:p>
            <a:fld id="{C4AA4A88-FD90-49A8-96D0-58D2D3C55A77}" type="datetimeFigureOut">
              <a:rPr lang="en-US" smtClean="0"/>
              <a:t>2/1/24</a:t>
            </a:fld>
            <a:endParaRPr lang="en-US" dirty="0"/>
          </a:p>
        </p:txBody>
      </p:sp>
      <p:sp>
        <p:nvSpPr>
          <p:cNvPr id="4" name="Footer Placeholder 3">
            <a:extLst>
              <a:ext uri="{FF2B5EF4-FFF2-40B4-BE49-F238E27FC236}">
                <a16:creationId xmlns:a16="http://schemas.microsoft.com/office/drawing/2014/main" id="{1414AC19-5415-4985-B37E-C46F4AAA161B}"/>
              </a:ext>
            </a:extLst>
          </p:cNvPr>
          <p:cNvSpPr>
            <a:spLocks noGrp="1"/>
          </p:cNvSpPr>
          <p:nvPr>
            <p:ph type="ftr" sz="quarter" idx="2"/>
          </p:nvPr>
        </p:nvSpPr>
        <p:spPr>
          <a:xfrm>
            <a:off x="0" y="9553575"/>
            <a:ext cx="3368675" cy="5048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C8403FCC-7BA8-40C6-9EB4-1F511A75E5CB}"/>
              </a:ext>
            </a:extLst>
          </p:cNvPr>
          <p:cNvSpPr>
            <a:spLocks noGrp="1"/>
          </p:cNvSpPr>
          <p:nvPr>
            <p:ph type="sldNum" sz="quarter" idx="3"/>
          </p:nvPr>
        </p:nvSpPr>
        <p:spPr>
          <a:xfrm>
            <a:off x="4402138" y="9553575"/>
            <a:ext cx="3368675" cy="504825"/>
          </a:xfrm>
          <a:prstGeom prst="rect">
            <a:avLst/>
          </a:prstGeom>
        </p:spPr>
        <p:txBody>
          <a:bodyPr vert="horz" lIns="91440" tIns="45720" rIns="91440" bIns="45720" rtlCol="0" anchor="b"/>
          <a:lstStyle>
            <a:lvl1pPr algn="r">
              <a:defRPr sz="1200"/>
            </a:lvl1pPr>
          </a:lstStyle>
          <a:p>
            <a:fld id="{0C9AAC46-B8ED-4F02-ABC4-4BAFCB589684}" type="slidenum">
              <a:rPr lang="en-US" smtClean="0"/>
              <a:t>‹#›</a:t>
            </a:fld>
            <a:endParaRPr lang="en-US" dirty="0"/>
          </a:p>
        </p:txBody>
      </p:sp>
    </p:spTree>
    <p:extLst>
      <p:ext uri="{BB962C8B-B14F-4D97-AF65-F5344CB8AC3E}">
        <p14:creationId xmlns:p14="http://schemas.microsoft.com/office/powerpoint/2010/main" val="1972330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368675" cy="5048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4402138" y="0"/>
            <a:ext cx="3368675" cy="504825"/>
          </a:xfrm>
          <a:prstGeom prst="rect">
            <a:avLst/>
          </a:prstGeom>
        </p:spPr>
        <p:txBody>
          <a:bodyPr vert="horz" lIns="91440" tIns="45720" rIns="91440" bIns="45720" rtlCol="0"/>
          <a:lstStyle>
            <a:lvl1pPr algn="r">
              <a:defRPr sz="1200"/>
            </a:lvl1pPr>
          </a:lstStyle>
          <a:p>
            <a:fld id="{4172827A-71F8-9A47-855B-4D709CD84671}" type="datetimeFigureOut">
              <a:rPr lang="en-US" smtClean="0"/>
              <a:t>2/1/24</a:t>
            </a:fld>
            <a:endParaRPr lang="en-US" dirty="0"/>
          </a:p>
        </p:txBody>
      </p:sp>
      <p:sp>
        <p:nvSpPr>
          <p:cNvPr id="4" name="Slide Image Placeholder 3"/>
          <p:cNvSpPr>
            <a:spLocks noGrp="1" noRot="1" noChangeAspect="1"/>
          </p:cNvSpPr>
          <p:nvPr>
            <p:ph type="sldImg" idx="2"/>
          </p:nvPr>
        </p:nvSpPr>
        <p:spPr>
          <a:xfrm>
            <a:off x="869950" y="1257300"/>
            <a:ext cx="6032500" cy="339407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77875" y="4840288"/>
            <a:ext cx="6216650" cy="396081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553575"/>
            <a:ext cx="3368675" cy="50482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4402138" y="9553575"/>
            <a:ext cx="3368675" cy="504825"/>
          </a:xfrm>
          <a:prstGeom prst="rect">
            <a:avLst/>
          </a:prstGeom>
        </p:spPr>
        <p:txBody>
          <a:bodyPr vert="horz" lIns="91440" tIns="45720" rIns="91440" bIns="45720" rtlCol="0" anchor="b"/>
          <a:lstStyle>
            <a:lvl1pPr algn="r">
              <a:defRPr sz="1200"/>
            </a:lvl1pPr>
          </a:lstStyle>
          <a:p>
            <a:fld id="{CB0D0754-F0D4-CC40-B291-033448EA5C25}" type="slidenum">
              <a:rPr lang="en-US" smtClean="0"/>
              <a:t>‹#›</a:t>
            </a:fld>
            <a:endParaRPr lang="en-US" dirty="0"/>
          </a:p>
        </p:txBody>
      </p:sp>
    </p:spTree>
    <p:extLst>
      <p:ext uri="{BB962C8B-B14F-4D97-AF65-F5344CB8AC3E}">
        <p14:creationId xmlns:p14="http://schemas.microsoft.com/office/powerpoint/2010/main" val="32497259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Robin - Welcome</a:t>
            </a:r>
          </a:p>
        </p:txBody>
      </p:sp>
      <p:sp>
        <p:nvSpPr>
          <p:cNvPr id="4" name="Slide Number Placeholder 3"/>
          <p:cNvSpPr>
            <a:spLocks noGrp="1"/>
          </p:cNvSpPr>
          <p:nvPr>
            <p:ph type="sldNum" sz="quarter" idx="5"/>
          </p:nvPr>
        </p:nvSpPr>
        <p:spPr/>
        <p:txBody>
          <a:bodyPr/>
          <a:lstStyle/>
          <a:p>
            <a:fld id="{CB0D0754-F0D4-CC40-B291-033448EA5C25}" type="slidenum">
              <a:rPr lang="en-US" smtClean="0"/>
              <a:t>1</a:t>
            </a:fld>
            <a:endParaRPr lang="en-US" dirty="0"/>
          </a:p>
        </p:txBody>
      </p:sp>
    </p:spTree>
    <p:extLst>
      <p:ext uri="{BB962C8B-B14F-4D97-AF65-F5344CB8AC3E}">
        <p14:creationId xmlns:p14="http://schemas.microsoft.com/office/powerpoint/2010/main" val="1940854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(Brent)</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 AmeriCorps State and national</a:t>
            </a:r>
          </a:p>
          <a:p>
            <a:pPr marL="457200" indent="-298450">
              <a:buFont typeface="Wingdings" panose="05000000000000000000" pitchFamily="2" charset="2"/>
              <a:buChar char="§"/>
            </a:pPr>
            <a:r>
              <a:rPr lang="en-US" dirty="0"/>
              <a:t>Although 22 is probably most typical, ages can range very broadly.</a:t>
            </a:r>
          </a:p>
          <a:p>
            <a:pPr marL="457200" indent="-298450">
              <a:buFont typeface="Wingdings" panose="05000000000000000000" pitchFamily="2" charset="2"/>
              <a:buChar char="§"/>
            </a:pPr>
            <a:r>
              <a:rPr lang="en-US" dirty="0"/>
              <a:t>Organizations receive grants that come with a match requirement – cover most program costs and administrative functions with support from grant and match resources – (i.e. payroll, benefits, project &amp; training costs, etc.</a:t>
            </a:r>
          </a:p>
          <a:p>
            <a:pPr marL="457200" indent="-298450">
              <a:buFont typeface="Wingdings" panose="05000000000000000000" pitchFamily="2" charset="2"/>
              <a:buChar char="§"/>
            </a:pPr>
            <a:r>
              <a:rPr lang="en-US" dirty="0"/>
              <a:t>Grant can cover staff support </a:t>
            </a:r>
          </a:p>
        </p:txBody>
      </p:sp>
    </p:spTree>
    <p:extLst>
      <p:ext uri="{BB962C8B-B14F-4D97-AF65-F5344CB8AC3E}">
        <p14:creationId xmlns:p14="http://schemas.microsoft.com/office/powerpoint/2010/main" val="9591192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(Brent)</a:t>
            </a:r>
          </a:p>
        </p:txBody>
      </p:sp>
    </p:spTree>
    <p:extLst>
      <p:ext uri="{BB962C8B-B14F-4D97-AF65-F5344CB8AC3E}">
        <p14:creationId xmlns:p14="http://schemas.microsoft.com/office/powerpoint/2010/main" val="3867246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(Brent)</a:t>
            </a:r>
          </a:p>
          <a:p>
            <a:pPr marL="158750" indent="0">
              <a:buNone/>
            </a:pPr>
            <a:r>
              <a:rPr lang="en-US" dirty="0"/>
              <a:t>- Living Allowance – Striving for $15/</a:t>
            </a:r>
            <a:r>
              <a:rPr lang="en-US" dirty="0" err="1"/>
              <a:t>hr</a:t>
            </a:r>
            <a:endParaRPr lang="en-US" dirty="0"/>
          </a:p>
          <a:p>
            <a:pPr marL="158750" indent="0">
              <a:buNone/>
            </a:pPr>
            <a:r>
              <a:rPr lang="en-US" dirty="0"/>
              <a:t>- Education award is generally prorated based on $7,000/ft</a:t>
            </a:r>
          </a:p>
          <a:p>
            <a:pPr marL="158750" indent="0">
              <a:buNone/>
            </a:pPr>
            <a:r>
              <a:rPr lang="en-US" dirty="0"/>
              <a:t> - Individuals age 55+ can give the education award to child or grandchild</a:t>
            </a:r>
          </a:p>
        </p:txBody>
      </p:sp>
    </p:spTree>
    <p:extLst>
      <p:ext uri="{BB962C8B-B14F-4D97-AF65-F5344CB8AC3E}">
        <p14:creationId xmlns:p14="http://schemas.microsoft.com/office/powerpoint/2010/main" val="18517533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6" name="Google Shape;296;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marR="0" lvl="0" indent="0" algn="l" rtl="0">
              <a:lnSpc>
                <a:spcPct val="100000"/>
              </a:lnSpc>
              <a:spcBef>
                <a:spcPts val="0"/>
              </a:spcBef>
              <a:spcAft>
                <a:spcPts val="0"/>
              </a:spcAft>
              <a:buClr>
                <a:srgbClr val="000000"/>
              </a:buClr>
              <a:buSzPts val="1100"/>
              <a:buFont typeface="Arial"/>
              <a:buNone/>
            </a:pPr>
            <a:r>
              <a:rPr lang="en" dirty="0"/>
              <a:t>(Brent)</a:t>
            </a:r>
          </a:p>
          <a:p>
            <a:pPr marL="457200" marR="0" lvl="0" indent="-298450" algn="l" rtl="0">
              <a:lnSpc>
                <a:spcPct val="100000"/>
              </a:lnSpc>
              <a:spcBef>
                <a:spcPts val="0"/>
              </a:spcBef>
              <a:spcAft>
                <a:spcPts val="0"/>
              </a:spcAft>
              <a:buClr>
                <a:srgbClr val="000000"/>
              </a:buClr>
              <a:buSzPts val="1100"/>
              <a:buFont typeface="Arial"/>
              <a:buChar char="●"/>
            </a:pPr>
            <a:r>
              <a:rPr lang="en" dirty="0"/>
              <a:t>Job shodowing etc.</a:t>
            </a:r>
            <a:endParaRPr dirty="0"/>
          </a:p>
        </p:txBody>
      </p:sp>
    </p:spTree>
    <p:extLst>
      <p:ext uri="{BB962C8B-B14F-4D97-AF65-F5344CB8AC3E}">
        <p14:creationId xmlns:p14="http://schemas.microsoft.com/office/powerpoint/2010/main" val="19772247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29f5c56567b_0_1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29f5c56567b_0_1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(Hailey) &amp; turn over to Brent</a:t>
            </a:r>
            <a:endParaRPr dirty="0"/>
          </a:p>
        </p:txBody>
      </p:sp>
    </p:spTree>
    <p:extLst>
      <p:ext uri="{BB962C8B-B14F-4D97-AF65-F5344CB8AC3E}">
        <p14:creationId xmlns:p14="http://schemas.microsoft.com/office/powerpoint/2010/main" val="40635675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(Brent)</a:t>
            </a:r>
          </a:p>
        </p:txBody>
      </p:sp>
    </p:spTree>
    <p:extLst>
      <p:ext uri="{BB962C8B-B14F-4D97-AF65-F5344CB8AC3E}">
        <p14:creationId xmlns:p14="http://schemas.microsoft.com/office/powerpoint/2010/main" val="40418710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(Brent)</a:t>
            </a:r>
          </a:p>
          <a:p>
            <a:pPr marL="158750" indent="0">
              <a:buNone/>
            </a:pPr>
            <a:r>
              <a:rPr lang="en-US" dirty="0"/>
              <a:t>- Building off of Momentum in Maine</a:t>
            </a:r>
          </a:p>
        </p:txBody>
      </p:sp>
    </p:spTree>
    <p:extLst>
      <p:ext uri="{BB962C8B-B14F-4D97-AF65-F5344CB8AC3E}">
        <p14:creationId xmlns:p14="http://schemas.microsoft.com/office/powerpoint/2010/main" val="1911380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(Brent)</a:t>
            </a:r>
          </a:p>
        </p:txBody>
      </p:sp>
    </p:spTree>
    <p:extLst>
      <p:ext uri="{BB962C8B-B14F-4D97-AF65-F5344CB8AC3E}">
        <p14:creationId xmlns:p14="http://schemas.microsoft.com/office/powerpoint/2010/main" val="6158335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(Brent)</a:t>
            </a:r>
          </a:p>
        </p:txBody>
      </p:sp>
    </p:spTree>
    <p:extLst>
      <p:ext uri="{BB962C8B-B14F-4D97-AF65-F5344CB8AC3E}">
        <p14:creationId xmlns:p14="http://schemas.microsoft.com/office/powerpoint/2010/main" val="14799335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(Brent)</a:t>
            </a:r>
          </a:p>
        </p:txBody>
      </p:sp>
    </p:spTree>
    <p:extLst>
      <p:ext uri="{BB962C8B-B14F-4D97-AF65-F5344CB8AC3E}">
        <p14:creationId xmlns:p14="http://schemas.microsoft.com/office/powerpoint/2010/main" val="32722696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Robin - Speakers</a:t>
            </a:r>
          </a:p>
        </p:txBody>
      </p:sp>
      <p:sp>
        <p:nvSpPr>
          <p:cNvPr id="4" name="Slide Number Placeholder 3"/>
          <p:cNvSpPr>
            <a:spLocks noGrp="1"/>
          </p:cNvSpPr>
          <p:nvPr>
            <p:ph type="sldNum" sz="quarter" idx="5"/>
          </p:nvPr>
        </p:nvSpPr>
        <p:spPr/>
        <p:txBody>
          <a:bodyPr/>
          <a:lstStyle/>
          <a:p>
            <a:fld id="{CB0D0754-F0D4-CC40-B291-033448EA5C25}" type="slidenum">
              <a:rPr lang="en-US" smtClean="0"/>
              <a:t>2</a:t>
            </a:fld>
            <a:endParaRPr lang="en-US" dirty="0"/>
          </a:p>
        </p:txBody>
      </p:sp>
    </p:spTree>
    <p:extLst>
      <p:ext uri="{BB962C8B-B14F-4D97-AF65-F5344CB8AC3E}">
        <p14:creationId xmlns:p14="http://schemas.microsoft.com/office/powerpoint/2010/main" val="5368750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(Brent)</a:t>
            </a:r>
          </a:p>
        </p:txBody>
      </p:sp>
      <p:sp>
        <p:nvSpPr>
          <p:cNvPr id="4" name="Slide Number Placeholder 3"/>
          <p:cNvSpPr>
            <a:spLocks noGrp="1"/>
          </p:cNvSpPr>
          <p:nvPr>
            <p:ph type="sldNum" sz="quarter" idx="5"/>
          </p:nvPr>
        </p:nvSpPr>
        <p:spPr/>
        <p:txBody>
          <a:bodyPr/>
          <a:lstStyle/>
          <a:p>
            <a:fld id="{CB0D0754-F0D4-CC40-B291-033448EA5C25}" type="slidenum">
              <a:rPr lang="en-US" smtClean="0"/>
              <a:t>20</a:t>
            </a:fld>
            <a:endParaRPr lang="en-US" dirty="0"/>
          </a:p>
        </p:txBody>
      </p:sp>
    </p:spTree>
    <p:extLst>
      <p:ext uri="{BB962C8B-B14F-4D97-AF65-F5344CB8AC3E}">
        <p14:creationId xmlns:p14="http://schemas.microsoft.com/office/powerpoint/2010/main" val="41971803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1" name="Google Shape;331;p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rgbClr val="000000"/>
              </a:buClr>
              <a:buSzPts val="1100"/>
              <a:buFont typeface="Arial"/>
              <a:buNone/>
            </a:pPr>
            <a:r>
              <a:rPr lang="en-US" dirty="0"/>
              <a:t>Xavier</a:t>
            </a:r>
            <a:endParaRPr dirty="0"/>
          </a:p>
        </p:txBody>
      </p:sp>
    </p:spTree>
    <p:extLst>
      <p:ext uri="{BB962C8B-B14F-4D97-AF65-F5344CB8AC3E}">
        <p14:creationId xmlns:p14="http://schemas.microsoft.com/office/powerpoint/2010/main" val="30558737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Xavier</a:t>
            </a:r>
          </a:p>
        </p:txBody>
      </p:sp>
      <p:sp>
        <p:nvSpPr>
          <p:cNvPr id="4" name="Slide Number Placeholder 3"/>
          <p:cNvSpPr>
            <a:spLocks noGrp="1"/>
          </p:cNvSpPr>
          <p:nvPr>
            <p:ph type="sldNum" sz="quarter" idx="5"/>
          </p:nvPr>
        </p:nvSpPr>
        <p:spPr/>
        <p:txBody>
          <a:bodyPr/>
          <a:lstStyle/>
          <a:p>
            <a:fld id="{CB0D0754-F0D4-CC40-B291-033448EA5C25}" type="slidenum">
              <a:rPr lang="en-US" smtClean="0"/>
              <a:t>22</a:t>
            </a:fld>
            <a:endParaRPr lang="en-US" dirty="0"/>
          </a:p>
        </p:txBody>
      </p:sp>
    </p:spTree>
    <p:extLst>
      <p:ext uri="{BB962C8B-B14F-4D97-AF65-F5344CB8AC3E}">
        <p14:creationId xmlns:p14="http://schemas.microsoft.com/office/powerpoint/2010/main" val="32387103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Xavier</a:t>
            </a:r>
          </a:p>
        </p:txBody>
      </p:sp>
      <p:sp>
        <p:nvSpPr>
          <p:cNvPr id="4" name="Slide Number Placeholder 3"/>
          <p:cNvSpPr>
            <a:spLocks noGrp="1"/>
          </p:cNvSpPr>
          <p:nvPr>
            <p:ph type="sldNum" sz="quarter" idx="5"/>
          </p:nvPr>
        </p:nvSpPr>
        <p:spPr/>
        <p:txBody>
          <a:bodyPr/>
          <a:lstStyle/>
          <a:p>
            <a:fld id="{CB0D0754-F0D4-CC40-B291-033448EA5C25}" type="slidenum">
              <a:rPr lang="en-US" smtClean="0"/>
              <a:t>23</a:t>
            </a:fld>
            <a:endParaRPr lang="en-US" dirty="0"/>
          </a:p>
        </p:txBody>
      </p:sp>
    </p:spTree>
    <p:extLst>
      <p:ext uri="{BB962C8B-B14F-4D97-AF65-F5344CB8AC3E}">
        <p14:creationId xmlns:p14="http://schemas.microsoft.com/office/powerpoint/2010/main" val="2985751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Brook</a:t>
            </a:r>
          </a:p>
        </p:txBody>
      </p:sp>
      <p:sp>
        <p:nvSpPr>
          <p:cNvPr id="4" name="Slide Number Placeholder 3"/>
          <p:cNvSpPr>
            <a:spLocks noGrp="1"/>
          </p:cNvSpPr>
          <p:nvPr>
            <p:ph type="sldNum" sz="quarter" idx="5"/>
          </p:nvPr>
        </p:nvSpPr>
        <p:spPr/>
        <p:txBody>
          <a:bodyPr/>
          <a:lstStyle/>
          <a:p>
            <a:fld id="{CB0D0754-F0D4-CC40-B291-033448EA5C25}" type="slidenum">
              <a:rPr lang="en-US" smtClean="0"/>
              <a:t>3</a:t>
            </a:fld>
            <a:endParaRPr lang="en-US" dirty="0"/>
          </a:p>
        </p:txBody>
      </p:sp>
    </p:spTree>
    <p:extLst>
      <p:ext uri="{BB962C8B-B14F-4D97-AF65-F5344CB8AC3E}">
        <p14:creationId xmlns:p14="http://schemas.microsoft.com/office/powerpoint/2010/main" val="219599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fa74e99da7_6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8" name="Google Shape;168;gfa74e99da7_6_6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dirty="0"/>
              <a:t>(Brook): BPA is actively engaged across the nation to identify the workforce needs within energy efficiency. </a:t>
            </a:r>
            <a:endParaRPr dirty="0"/>
          </a:p>
        </p:txBody>
      </p:sp>
    </p:spTree>
    <p:extLst>
      <p:ext uri="{BB962C8B-B14F-4D97-AF65-F5344CB8AC3E}">
        <p14:creationId xmlns:p14="http://schemas.microsoft.com/office/powerpoint/2010/main" val="9065546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(Brook): BPA’s goals are expansive, but these goals will help to ensure that energy efficiency careers become a household name. It requires developing clear paths from A to Z that are easy to access. It involves being diligent and creating lasting partnerships that value community. And must include a holistic approach when promoting energy efficiency careers. Outreach, exposure and education needs to be thoughtful and more than a piece of paper with information. It requires investment at the local level (and this is where AmeriCorps members are so crucial as you will soon hear). In addition to help engage communities, workers, and stakeholders in energy efficiency – BPA is defining state and federal sources that can help build workforce initiatives across the nation and is committed to supporting the energy efficiency workforce through advocating for wage progression, hands on training, and DEIA practices in the work place. </a:t>
            </a:r>
          </a:p>
        </p:txBody>
      </p:sp>
      <p:sp>
        <p:nvSpPr>
          <p:cNvPr id="4" name="Slide Number Placeholder 3"/>
          <p:cNvSpPr>
            <a:spLocks noGrp="1"/>
          </p:cNvSpPr>
          <p:nvPr>
            <p:ph type="sldNum" sz="quarter" idx="5"/>
          </p:nvPr>
        </p:nvSpPr>
        <p:spPr/>
        <p:txBody>
          <a:bodyPr/>
          <a:lstStyle/>
          <a:p>
            <a:fld id="{CB0D0754-F0D4-CC40-B291-033448EA5C25}" type="slidenum">
              <a:rPr lang="en-US" smtClean="0"/>
              <a:t>5</a:t>
            </a:fld>
            <a:endParaRPr lang="en-US" dirty="0"/>
          </a:p>
        </p:txBody>
      </p:sp>
    </p:spTree>
    <p:extLst>
      <p:ext uri="{BB962C8B-B14F-4D97-AF65-F5344CB8AC3E}">
        <p14:creationId xmlns:p14="http://schemas.microsoft.com/office/powerpoint/2010/main" val="40185694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(Brook): Our goals for today involve…(read slide)</a:t>
            </a:r>
          </a:p>
          <a:p>
            <a:pPr marL="158750" indent="0">
              <a:buNone/>
            </a:pPr>
            <a:r>
              <a:rPr lang="en-US" dirty="0"/>
              <a:t>- With that, I will hand the presentation over to Brent so that he can kick us off on our first objective.</a:t>
            </a:r>
          </a:p>
        </p:txBody>
      </p:sp>
    </p:spTree>
    <p:extLst>
      <p:ext uri="{BB962C8B-B14F-4D97-AF65-F5344CB8AC3E}">
        <p14:creationId xmlns:p14="http://schemas.microsoft.com/office/powerpoint/2010/main" val="28223650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9" name="Google Shape;169;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dirty="0"/>
              <a:t>(Brent)</a:t>
            </a:r>
          </a:p>
          <a:p>
            <a:pPr marL="0" lvl="0" indent="0" algn="l" rtl="0">
              <a:lnSpc>
                <a:spcPct val="115000"/>
              </a:lnSpc>
              <a:spcBef>
                <a:spcPts val="0"/>
              </a:spcBef>
              <a:spcAft>
                <a:spcPts val="0"/>
              </a:spcAft>
              <a:buClr>
                <a:schemeClr val="dk1"/>
              </a:buClr>
              <a:buSzPts val="1100"/>
              <a:buFont typeface="Arial"/>
              <a:buNone/>
            </a:pPr>
            <a:r>
              <a:rPr lang="en-US" dirty="0"/>
              <a:t> - Thanks.  Just a quick high-level overview of Service Year Alliance…..</a:t>
            </a:r>
            <a:endParaRPr dirty="0"/>
          </a:p>
        </p:txBody>
      </p:sp>
    </p:spTree>
    <p:extLst>
      <p:ext uri="{BB962C8B-B14F-4D97-AF65-F5344CB8AC3E}">
        <p14:creationId xmlns:p14="http://schemas.microsoft.com/office/powerpoint/2010/main" val="30613380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(Brent)</a:t>
            </a:r>
          </a:p>
          <a:p>
            <a:r>
              <a:rPr lang="en-US" dirty="0"/>
              <a:t>Well over 1million Americans have served</a:t>
            </a:r>
          </a:p>
        </p:txBody>
      </p:sp>
    </p:spTree>
    <p:extLst>
      <p:ext uri="{BB962C8B-B14F-4D97-AF65-F5344CB8AC3E}">
        <p14:creationId xmlns:p14="http://schemas.microsoft.com/office/powerpoint/2010/main" val="10439256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(Brent)</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 The are multiple branches of AmeriCorps - - I know that some of you have likely had some exposure to AmeriCorps, so want to provide some clarity around the branch that we will be discussing today.</a:t>
            </a:r>
          </a:p>
          <a:p>
            <a:pPr marL="158750" indent="0">
              <a:buNone/>
            </a:pPr>
            <a:r>
              <a:rPr lang="en-US" dirty="0"/>
              <a:t>- NCCC – Specialize in disaster response and environmental/conservation services</a:t>
            </a:r>
          </a:p>
          <a:p>
            <a:pPr marL="158750" indent="0">
              <a:buNone/>
            </a:pPr>
            <a:r>
              <a:rPr lang="en-US" dirty="0"/>
              <a:t> - Seniors – Specialize in tutoring/mentoring and aging in-place</a:t>
            </a:r>
          </a:p>
        </p:txBody>
      </p:sp>
    </p:spTree>
    <p:extLst>
      <p:ext uri="{BB962C8B-B14F-4D97-AF65-F5344CB8AC3E}">
        <p14:creationId xmlns:p14="http://schemas.microsoft.com/office/powerpoint/2010/main" val="32286453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6" descr="A close up of a sign&#10;&#10;Description automatically generated">
            <a:extLst>
              <a:ext uri="{FF2B5EF4-FFF2-40B4-BE49-F238E27FC236}">
                <a16:creationId xmlns:a16="http://schemas.microsoft.com/office/drawing/2014/main" id="{70FBB3AE-C7F6-E94D-9D90-E136CA6F084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6768" y="612948"/>
            <a:ext cx="3547228" cy="818591"/>
          </a:xfrm>
          <a:prstGeom prst="rect">
            <a:avLst/>
          </a:prstGeom>
        </p:spPr>
      </p:pic>
      <p:sp>
        <p:nvSpPr>
          <p:cNvPr id="6" name="Freeform 5">
            <a:extLst>
              <a:ext uri="{FF2B5EF4-FFF2-40B4-BE49-F238E27FC236}">
                <a16:creationId xmlns:a16="http://schemas.microsoft.com/office/drawing/2014/main" id="{53827619-D9A9-2A4D-BE71-2E026AF4BF54}"/>
              </a:ext>
            </a:extLst>
          </p:cNvPr>
          <p:cNvSpPr/>
          <p:nvPr userDrawn="1"/>
        </p:nvSpPr>
        <p:spPr>
          <a:xfrm>
            <a:off x="2260879" y="-36740"/>
            <a:ext cx="7819746" cy="5732982"/>
          </a:xfrm>
          <a:custGeom>
            <a:avLst/>
            <a:gdLst>
              <a:gd name="connsiteX0" fmla="*/ 3216729 w 6964136"/>
              <a:gd name="connsiteY0" fmla="*/ 8165 h 5625193"/>
              <a:gd name="connsiteX1" fmla="*/ 0 w 6964136"/>
              <a:gd name="connsiteY1" fmla="*/ 5625193 h 5625193"/>
              <a:gd name="connsiteX2" fmla="*/ 6964136 w 6964136"/>
              <a:gd name="connsiteY2" fmla="*/ 5625193 h 5625193"/>
              <a:gd name="connsiteX3" fmla="*/ 6964136 w 6964136"/>
              <a:gd name="connsiteY3" fmla="*/ 0 h 5625193"/>
              <a:gd name="connsiteX4" fmla="*/ 3216729 w 6964136"/>
              <a:gd name="connsiteY4" fmla="*/ 8165 h 5625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64136" h="5625193">
                <a:moveTo>
                  <a:pt x="3216729" y="8165"/>
                </a:moveTo>
                <a:lnTo>
                  <a:pt x="0" y="5625193"/>
                </a:lnTo>
                <a:lnTo>
                  <a:pt x="6964136" y="5625193"/>
                </a:lnTo>
                <a:lnTo>
                  <a:pt x="6964136" y="0"/>
                </a:lnTo>
                <a:lnTo>
                  <a:pt x="3216729" y="8165"/>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68C1CF0-A86A-48B4-94F0-C767F82A2297}"/>
              </a:ext>
            </a:extLst>
          </p:cNvPr>
          <p:cNvSpPr>
            <a:spLocks noGrp="1"/>
          </p:cNvSpPr>
          <p:nvPr>
            <p:ph type="ctrTitle"/>
          </p:nvPr>
        </p:nvSpPr>
        <p:spPr>
          <a:xfrm>
            <a:off x="4708717" y="2533825"/>
            <a:ext cx="4624052" cy="1256750"/>
          </a:xfrm>
        </p:spPr>
        <p:txBody>
          <a:bodyPr anchor="b">
            <a:noAutofit/>
          </a:bodyPr>
          <a:lstStyle>
            <a:lvl1pPr algn="l">
              <a:lnSpc>
                <a:spcPts val="4500"/>
              </a:lnSpc>
              <a:defRPr sz="5400" cap="all" spc="300" baseline="0">
                <a:solidFill>
                  <a:schemeClr val="bg1"/>
                </a:solidFill>
              </a:defRPr>
            </a:lvl1pPr>
          </a:lstStyle>
          <a:p>
            <a:endParaRPr lang="en-US" dirty="0"/>
          </a:p>
        </p:txBody>
      </p:sp>
      <p:sp>
        <p:nvSpPr>
          <p:cNvPr id="3" name="Subtitle 2">
            <a:extLst>
              <a:ext uri="{FF2B5EF4-FFF2-40B4-BE49-F238E27FC236}">
                <a16:creationId xmlns:a16="http://schemas.microsoft.com/office/drawing/2014/main" id="{B87350CD-6907-48BE-9852-6FCAD0CC9E00}"/>
              </a:ext>
            </a:extLst>
          </p:cNvPr>
          <p:cNvSpPr>
            <a:spLocks noGrp="1"/>
          </p:cNvSpPr>
          <p:nvPr>
            <p:ph type="subTitle" idx="1" hasCustomPrompt="1"/>
          </p:nvPr>
        </p:nvSpPr>
        <p:spPr>
          <a:xfrm>
            <a:off x="4708717" y="4071929"/>
            <a:ext cx="4220186" cy="294250"/>
          </a:xfrm>
        </p:spPr>
        <p:txBody>
          <a:bodyPr>
            <a:no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dateline</a:t>
            </a:r>
          </a:p>
        </p:txBody>
      </p:sp>
      <p:sp>
        <p:nvSpPr>
          <p:cNvPr id="9" name="Rectangle 8">
            <a:extLst>
              <a:ext uri="{FF2B5EF4-FFF2-40B4-BE49-F238E27FC236}">
                <a16:creationId xmlns:a16="http://schemas.microsoft.com/office/drawing/2014/main" id="{B288F729-AA9D-7049-8F74-398253D71797}"/>
              </a:ext>
            </a:extLst>
          </p:cNvPr>
          <p:cNvSpPr/>
          <p:nvPr userDrawn="1"/>
        </p:nvSpPr>
        <p:spPr>
          <a:xfrm>
            <a:off x="4708717" y="3888049"/>
            <a:ext cx="1270052" cy="78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527268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3A2B9-8AEB-4AC7-AB01-ABCCFAB5C2D3}"/>
              </a:ext>
            </a:extLst>
          </p:cNvPr>
          <p:cNvSpPr>
            <a:spLocks noGrp="1"/>
          </p:cNvSpPr>
          <p:nvPr>
            <p:ph type="title" hasCustomPrompt="1"/>
          </p:nvPr>
        </p:nvSpPr>
        <p:spPr>
          <a:xfrm>
            <a:off x="693738" y="377825"/>
            <a:ext cx="3251200" cy="1116175"/>
          </a:xfrm>
        </p:spPr>
        <p:txBody>
          <a:bodyPr anchor="b">
            <a:normAutofit/>
          </a:bodyPr>
          <a:lstStyle>
            <a:lvl1pPr marL="182880">
              <a:defRPr sz="2400" cap="all" spc="300" baseline="0">
                <a:solidFill>
                  <a:schemeClr val="tx2"/>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1A18C2AE-AD93-4B30-BA87-FAAF746AC869}"/>
              </a:ext>
            </a:extLst>
          </p:cNvPr>
          <p:cNvSpPr>
            <a:spLocks noGrp="1"/>
          </p:cNvSpPr>
          <p:nvPr>
            <p:ph idx="1"/>
          </p:nvPr>
        </p:nvSpPr>
        <p:spPr>
          <a:xfrm>
            <a:off x="4089600" y="377825"/>
            <a:ext cx="5297287" cy="4291013"/>
          </a:xfrm>
        </p:spPr>
        <p:txBody>
          <a:bodyPr>
            <a:normAutofit/>
          </a:bodyPr>
          <a:lstStyle>
            <a:lvl1pPr marL="0" indent="0">
              <a:buNone/>
              <a:defRPr sz="1400"/>
            </a:lvl1pPr>
            <a:lvl2pPr>
              <a:defRPr sz="1200"/>
            </a:lvl2pPr>
            <a:lvl3pPr>
              <a:defRPr sz="1100"/>
            </a:lvl3pPr>
            <a:lvl4pPr>
              <a:defRPr sz="1050"/>
            </a:lvl4pPr>
            <a:lvl5pPr>
              <a:defRPr sz="105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8">
            <a:extLst>
              <a:ext uri="{FF2B5EF4-FFF2-40B4-BE49-F238E27FC236}">
                <a16:creationId xmlns:a16="http://schemas.microsoft.com/office/drawing/2014/main" id="{50C4D055-DF31-477C-9CE4-0949841B5518}"/>
              </a:ext>
            </a:extLst>
          </p:cNvPr>
          <p:cNvSpPr>
            <a:spLocks noGrp="1"/>
          </p:cNvSpPr>
          <p:nvPr>
            <p:ph type="pic" sz="quarter" idx="13"/>
          </p:nvPr>
        </p:nvSpPr>
        <p:spPr>
          <a:xfrm>
            <a:off x="0" y="1598613"/>
            <a:ext cx="3944938" cy="3070225"/>
          </a:xfrm>
          <a:solidFill>
            <a:schemeClr val="bg2"/>
          </a:solidFill>
        </p:spPr>
        <p:txBody>
          <a:bodyPr/>
          <a:lstStyle>
            <a:lvl1pPr marL="0" indent="0">
              <a:buNone/>
              <a:defRPr/>
            </a:lvl1pPr>
          </a:lstStyle>
          <a:p>
            <a:endParaRPr lang="en-US" dirty="0"/>
          </a:p>
        </p:txBody>
      </p:sp>
      <p:cxnSp>
        <p:nvCxnSpPr>
          <p:cNvPr id="13" name="Straight Connector 12">
            <a:extLst>
              <a:ext uri="{FF2B5EF4-FFF2-40B4-BE49-F238E27FC236}">
                <a16:creationId xmlns:a16="http://schemas.microsoft.com/office/drawing/2014/main" id="{EB9E0F9D-3FE1-476B-86A4-DE56ED0D44B4}"/>
              </a:ext>
            </a:extLst>
          </p:cNvPr>
          <p:cNvCxnSpPr/>
          <p:nvPr userDrawn="1"/>
        </p:nvCxnSpPr>
        <p:spPr>
          <a:xfrm flipV="1">
            <a:off x="690138" y="377824"/>
            <a:ext cx="0" cy="1116175"/>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8" name="Slide Number Placeholder 5">
            <a:extLst>
              <a:ext uri="{FF2B5EF4-FFF2-40B4-BE49-F238E27FC236}">
                <a16:creationId xmlns:a16="http://schemas.microsoft.com/office/drawing/2014/main" id="{BDCBDCB8-2876-40EB-BE94-B87914B16A3B}"/>
              </a:ext>
            </a:extLst>
          </p:cNvPr>
          <p:cNvSpPr>
            <a:spLocks noGrp="1"/>
          </p:cNvSpPr>
          <p:nvPr>
            <p:ph type="sldNum" sz="quarter" idx="4"/>
          </p:nvPr>
        </p:nvSpPr>
        <p:spPr>
          <a:xfrm>
            <a:off x="9519920" y="5262563"/>
            <a:ext cx="467360" cy="301625"/>
          </a:xfrm>
          <a:prstGeom prst="rect">
            <a:avLst/>
          </a:prstGeom>
        </p:spPr>
        <p:txBody>
          <a:bodyPr vert="horz" lIns="91440" tIns="45720" rIns="91440" bIns="45720" rtlCol="0" anchor="ctr"/>
          <a:lstStyle>
            <a:lvl1pPr algn="ctr">
              <a:defRPr sz="1200">
                <a:solidFill>
                  <a:schemeClr val="bg1"/>
                </a:solidFill>
                <a:latin typeface="+mj-lt"/>
              </a:defRPr>
            </a:lvl1pPr>
          </a:lstStyle>
          <a:p>
            <a:fld id="{8771BDF8-D4A4-4B93-862A-E82DC966FCBF}" type="slidenum">
              <a:rPr lang="en-US" smtClean="0"/>
              <a:pPr/>
              <a:t>‹#›</a:t>
            </a:fld>
            <a:endParaRPr lang="en-US" dirty="0"/>
          </a:p>
        </p:txBody>
      </p:sp>
    </p:spTree>
    <p:extLst>
      <p:ext uri="{BB962C8B-B14F-4D97-AF65-F5344CB8AC3E}">
        <p14:creationId xmlns:p14="http://schemas.microsoft.com/office/powerpoint/2010/main" val="24214384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4BE02267-7060-4780-B89F-CF7DE09FE997}"/>
              </a:ext>
            </a:extLst>
          </p:cNvPr>
          <p:cNvSpPr>
            <a:spLocks noGrp="1"/>
          </p:cNvSpPr>
          <p:nvPr>
            <p:ph type="pic" idx="1"/>
          </p:nvPr>
        </p:nvSpPr>
        <p:spPr>
          <a:xfrm>
            <a:off x="4057202" y="377825"/>
            <a:ext cx="6023422" cy="4233776"/>
          </a:xfrm>
          <a:solidFill>
            <a:schemeClr val="bg2"/>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7" name="Slide Number Placeholder 6">
            <a:extLst>
              <a:ext uri="{FF2B5EF4-FFF2-40B4-BE49-F238E27FC236}">
                <a16:creationId xmlns:a16="http://schemas.microsoft.com/office/drawing/2014/main" id="{96A4A9C2-127A-490D-AAD0-24CDDC9CCB87}"/>
              </a:ext>
            </a:extLst>
          </p:cNvPr>
          <p:cNvSpPr>
            <a:spLocks noGrp="1"/>
          </p:cNvSpPr>
          <p:nvPr>
            <p:ph type="sldNum" sz="quarter" idx="12"/>
          </p:nvPr>
        </p:nvSpPr>
        <p:spPr/>
        <p:txBody>
          <a:bodyPr/>
          <a:lstStyle/>
          <a:p>
            <a:fld id="{8771BDF8-D4A4-4B93-862A-E82DC966FCBF}" type="slidenum">
              <a:rPr lang="en-US" smtClean="0"/>
              <a:t>‹#›</a:t>
            </a:fld>
            <a:endParaRPr lang="en-US" dirty="0"/>
          </a:p>
        </p:txBody>
      </p:sp>
      <p:cxnSp>
        <p:nvCxnSpPr>
          <p:cNvPr id="8" name="Straight Connector 7">
            <a:extLst>
              <a:ext uri="{FF2B5EF4-FFF2-40B4-BE49-F238E27FC236}">
                <a16:creationId xmlns:a16="http://schemas.microsoft.com/office/drawing/2014/main" id="{F7BC4C8D-5CB5-4C55-AB65-328EC81C3BF7}"/>
              </a:ext>
            </a:extLst>
          </p:cNvPr>
          <p:cNvCxnSpPr/>
          <p:nvPr userDrawn="1"/>
        </p:nvCxnSpPr>
        <p:spPr>
          <a:xfrm flipV="1">
            <a:off x="690138" y="377824"/>
            <a:ext cx="0" cy="1116175"/>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48DE7A18-4EA9-479F-865D-8C0241EC349D}"/>
              </a:ext>
            </a:extLst>
          </p:cNvPr>
          <p:cNvSpPr>
            <a:spLocks noGrp="1"/>
          </p:cNvSpPr>
          <p:nvPr>
            <p:ph type="title" hasCustomPrompt="1"/>
          </p:nvPr>
        </p:nvSpPr>
        <p:spPr>
          <a:xfrm>
            <a:off x="693738" y="377825"/>
            <a:ext cx="3251200" cy="1116175"/>
          </a:xfrm>
        </p:spPr>
        <p:txBody>
          <a:bodyPr anchor="b">
            <a:normAutofit/>
          </a:bodyPr>
          <a:lstStyle>
            <a:lvl1pPr marL="182880">
              <a:defRPr sz="2400" cap="all" spc="300" baseline="0">
                <a:solidFill>
                  <a:schemeClr val="tx2"/>
                </a:solidFill>
              </a:defRPr>
            </a:lvl1pPr>
          </a:lstStyle>
          <a:p>
            <a:r>
              <a:rPr lang="en-US" dirty="0"/>
              <a:t>CLICK TO EDIT MASTER TITLE STYLE</a:t>
            </a:r>
          </a:p>
        </p:txBody>
      </p:sp>
      <p:sp>
        <p:nvSpPr>
          <p:cNvPr id="10" name="Content Placeholder 2">
            <a:extLst>
              <a:ext uri="{FF2B5EF4-FFF2-40B4-BE49-F238E27FC236}">
                <a16:creationId xmlns:a16="http://schemas.microsoft.com/office/drawing/2014/main" id="{247B8C8D-E40A-4A01-9293-67679354C464}"/>
              </a:ext>
            </a:extLst>
          </p:cNvPr>
          <p:cNvSpPr>
            <a:spLocks noGrp="1"/>
          </p:cNvSpPr>
          <p:nvPr>
            <p:ph idx="13"/>
          </p:nvPr>
        </p:nvSpPr>
        <p:spPr>
          <a:xfrm>
            <a:off x="690139" y="1659425"/>
            <a:ext cx="3251200" cy="2952175"/>
          </a:xfrm>
        </p:spPr>
        <p:txBody>
          <a:bodyPr>
            <a:normAutofit/>
          </a:bodyPr>
          <a:lstStyle>
            <a:lvl1pPr marL="0" indent="0">
              <a:buNone/>
              <a:defRPr sz="1400"/>
            </a:lvl1pPr>
            <a:lvl2pPr>
              <a:defRPr sz="1200"/>
            </a:lvl2pPr>
            <a:lvl3pPr>
              <a:defRPr sz="1100"/>
            </a:lvl3pPr>
            <a:lvl4pPr>
              <a:defRPr sz="1050"/>
            </a:lvl4pPr>
            <a:lvl5pPr>
              <a:defRPr sz="105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985729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3" name="Picture 2" descr="A blue and green rectangle with green lines&#10;&#10;Description automatically generated">
            <a:extLst>
              <a:ext uri="{FF2B5EF4-FFF2-40B4-BE49-F238E27FC236}">
                <a16:creationId xmlns:a16="http://schemas.microsoft.com/office/drawing/2014/main" id="{084B30E7-6325-6EAD-4AE7-D2B26DCC160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415" y="0"/>
            <a:ext cx="10156039" cy="5712772"/>
          </a:xfrm>
          <a:prstGeom prst="rect">
            <a:avLst/>
          </a:prstGeom>
        </p:spPr>
      </p:pic>
    </p:spTree>
    <p:extLst>
      <p:ext uri="{BB962C8B-B14F-4D97-AF65-F5344CB8AC3E}">
        <p14:creationId xmlns:p14="http://schemas.microsoft.com/office/powerpoint/2010/main" val="18662878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4"/>
        <p:cNvGrpSpPr/>
        <p:nvPr/>
      </p:nvGrpSpPr>
      <p:grpSpPr>
        <a:xfrm>
          <a:off x="0" y="0"/>
          <a:ext cx="0" cy="0"/>
          <a:chOff x="0" y="0"/>
          <a:chExt cx="0" cy="0"/>
        </a:xfrm>
      </p:grpSpPr>
      <p:sp>
        <p:nvSpPr>
          <p:cNvPr id="15" name="Google Shape;15;p30"/>
          <p:cNvSpPr txBox="1">
            <a:spLocks noGrp="1"/>
          </p:cNvSpPr>
          <p:nvPr>
            <p:ph type="title"/>
          </p:nvPr>
        </p:nvSpPr>
        <p:spPr>
          <a:xfrm>
            <a:off x="343628" y="490626"/>
            <a:ext cx="9393370" cy="631384"/>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30"/>
          <p:cNvSpPr txBox="1">
            <a:spLocks noGrp="1"/>
          </p:cNvSpPr>
          <p:nvPr>
            <p:ph type="body" idx="1"/>
          </p:nvPr>
        </p:nvSpPr>
        <p:spPr>
          <a:xfrm>
            <a:off x="343628" y="1270568"/>
            <a:ext cx="9393370" cy="3766476"/>
          </a:xfrm>
          <a:prstGeom prst="rect">
            <a:avLst/>
          </a:prstGeom>
          <a:noFill/>
          <a:ln>
            <a:noFill/>
          </a:ln>
        </p:spPr>
        <p:txBody>
          <a:bodyPr spcFirstLastPara="1" wrap="square" lIns="91425" tIns="91425" rIns="91425" bIns="91425" anchor="t" anchorCtr="0">
            <a:noAutofit/>
          </a:bodyPr>
          <a:lstStyle>
            <a:lvl1pPr marL="504017" lvl="0" indent="-448015" algn="l">
              <a:lnSpc>
                <a:spcPct val="100000"/>
              </a:lnSpc>
              <a:spcBef>
                <a:spcPts val="617"/>
              </a:spcBef>
              <a:spcAft>
                <a:spcPts val="0"/>
              </a:spcAft>
              <a:buSzPts val="2800"/>
              <a:buChar char="•"/>
              <a:defRPr/>
            </a:lvl1pPr>
            <a:lvl2pPr marL="1008035" lvl="1" indent="-420014" algn="l">
              <a:lnSpc>
                <a:spcPct val="100000"/>
              </a:lnSpc>
              <a:spcBef>
                <a:spcPts val="529"/>
              </a:spcBef>
              <a:spcAft>
                <a:spcPts val="0"/>
              </a:spcAft>
              <a:buSzPts val="2400"/>
              <a:buChar char="–"/>
              <a:defRPr/>
            </a:lvl2pPr>
            <a:lvl3pPr marL="1512052" lvl="2" indent="-392013" algn="l">
              <a:lnSpc>
                <a:spcPct val="100000"/>
              </a:lnSpc>
              <a:spcBef>
                <a:spcPts val="441"/>
              </a:spcBef>
              <a:spcAft>
                <a:spcPts val="0"/>
              </a:spcAft>
              <a:buSzPts val="2000"/>
              <a:buChar char="•"/>
              <a:defRPr/>
            </a:lvl3pPr>
            <a:lvl4pPr marL="2016069" lvl="3" indent="-364012" algn="l">
              <a:lnSpc>
                <a:spcPct val="100000"/>
              </a:lnSpc>
              <a:spcBef>
                <a:spcPts val="353"/>
              </a:spcBef>
              <a:spcAft>
                <a:spcPts val="0"/>
              </a:spcAft>
              <a:buSzPts val="1600"/>
              <a:buChar char="–"/>
              <a:defRPr/>
            </a:lvl4pPr>
            <a:lvl5pPr marL="2520086" lvl="4" indent="-336012" algn="l">
              <a:lnSpc>
                <a:spcPct val="100000"/>
              </a:lnSpc>
              <a:spcBef>
                <a:spcPts val="265"/>
              </a:spcBef>
              <a:spcAft>
                <a:spcPts val="0"/>
              </a:spcAft>
              <a:buSzPts val="1200"/>
              <a:buChar char="»"/>
              <a:defRPr/>
            </a:lvl5pPr>
            <a:lvl6pPr marL="3024104" lvl="5" indent="-392013" algn="l">
              <a:lnSpc>
                <a:spcPct val="100000"/>
              </a:lnSpc>
              <a:spcBef>
                <a:spcPts val="441"/>
              </a:spcBef>
              <a:spcAft>
                <a:spcPts val="0"/>
              </a:spcAft>
              <a:buSzPts val="2000"/>
              <a:buChar char="•"/>
              <a:defRPr/>
            </a:lvl6pPr>
            <a:lvl7pPr marL="3528121" lvl="6" indent="-392013" algn="l">
              <a:lnSpc>
                <a:spcPct val="100000"/>
              </a:lnSpc>
              <a:spcBef>
                <a:spcPts val="441"/>
              </a:spcBef>
              <a:spcAft>
                <a:spcPts val="0"/>
              </a:spcAft>
              <a:buSzPts val="2000"/>
              <a:buChar char="•"/>
              <a:defRPr/>
            </a:lvl7pPr>
            <a:lvl8pPr marL="4032138" lvl="7" indent="-392013" algn="l">
              <a:lnSpc>
                <a:spcPct val="100000"/>
              </a:lnSpc>
              <a:spcBef>
                <a:spcPts val="441"/>
              </a:spcBef>
              <a:spcAft>
                <a:spcPts val="0"/>
              </a:spcAft>
              <a:buSzPts val="2000"/>
              <a:buChar char="•"/>
              <a:defRPr/>
            </a:lvl8pPr>
            <a:lvl9pPr marL="4536156" lvl="8" indent="-392013" algn="l">
              <a:lnSpc>
                <a:spcPct val="100000"/>
              </a:lnSpc>
              <a:spcBef>
                <a:spcPts val="441"/>
              </a:spcBef>
              <a:spcAft>
                <a:spcPts val="0"/>
              </a:spcAft>
              <a:buSzPts val="2000"/>
              <a:buChar char="•"/>
              <a:defRPr/>
            </a:lvl9pPr>
          </a:lstStyle>
          <a:p>
            <a:endParaRPr/>
          </a:p>
        </p:txBody>
      </p:sp>
      <p:sp>
        <p:nvSpPr>
          <p:cNvPr id="17" name="Google Shape;17;p30"/>
          <p:cNvSpPr txBox="1">
            <a:spLocks noGrp="1"/>
          </p:cNvSpPr>
          <p:nvPr>
            <p:ph type="sldNum" idx="12"/>
          </p:nvPr>
        </p:nvSpPr>
        <p:spPr>
          <a:xfrm>
            <a:off x="9340296" y="5141053"/>
            <a:ext cx="604904" cy="433932"/>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100"/>
              <a:buFont typeface="Arial"/>
              <a:buNone/>
              <a:defRPr sz="1213" b="0" i="0" u="none" strike="noStrike" cap="none">
                <a:solidFill>
                  <a:srgbClr val="DE572F"/>
                </a:solidFill>
                <a:latin typeface="Avenir"/>
                <a:ea typeface="Avenir"/>
                <a:cs typeface="Avenir"/>
                <a:sym typeface="Avenir"/>
              </a:defRPr>
            </a:lvl1pPr>
            <a:lvl2pPr marL="0" marR="0" lvl="1" indent="0" algn="r">
              <a:lnSpc>
                <a:spcPct val="100000"/>
              </a:lnSpc>
              <a:spcBef>
                <a:spcPts val="0"/>
              </a:spcBef>
              <a:spcAft>
                <a:spcPts val="0"/>
              </a:spcAft>
              <a:buClr>
                <a:srgbClr val="000000"/>
              </a:buClr>
              <a:buSzPts val="1100"/>
              <a:buFont typeface="Arial"/>
              <a:buNone/>
              <a:defRPr sz="1213" b="0" i="0" u="none" strike="noStrike" cap="none">
                <a:solidFill>
                  <a:srgbClr val="DE572F"/>
                </a:solidFill>
                <a:latin typeface="Avenir"/>
                <a:ea typeface="Avenir"/>
                <a:cs typeface="Avenir"/>
                <a:sym typeface="Avenir"/>
              </a:defRPr>
            </a:lvl2pPr>
            <a:lvl3pPr marL="0" marR="0" lvl="2" indent="0" algn="r">
              <a:lnSpc>
                <a:spcPct val="100000"/>
              </a:lnSpc>
              <a:spcBef>
                <a:spcPts val="0"/>
              </a:spcBef>
              <a:spcAft>
                <a:spcPts val="0"/>
              </a:spcAft>
              <a:buClr>
                <a:srgbClr val="000000"/>
              </a:buClr>
              <a:buSzPts val="1100"/>
              <a:buFont typeface="Arial"/>
              <a:buNone/>
              <a:defRPr sz="1213" b="0" i="0" u="none" strike="noStrike" cap="none">
                <a:solidFill>
                  <a:srgbClr val="DE572F"/>
                </a:solidFill>
                <a:latin typeface="Avenir"/>
                <a:ea typeface="Avenir"/>
                <a:cs typeface="Avenir"/>
                <a:sym typeface="Avenir"/>
              </a:defRPr>
            </a:lvl3pPr>
            <a:lvl4pPr marL="0" marR="0" lvl="3" indent="0" algn="r">
              <a:lnSpc>
                <a:spcPct val="100000"/>
              </a:lnSpc>
              <a:spcBef>
                <a:spcPts val="0"/>
              </a:spcBef>
              <a:spcAft>
                <a:spcPts val="0"/>
              </a:spcAft>
              <a:buClr>
                <a:srgbClr val="000000"/>
              </a:buClr>
              <a:buSzPts val="1100"/>
              <a:buFont typeface="Arial"/>
              <a:buNone/>
              <a:defRPr sz="1213" b="0" i="0" u="none" strike="noStrike" cap="none">
                <a:solidFill>
                  <a:srgbClr val="DE572F"/>
                </a:solidFill>
                <a:latin typeface="Avenir"/>
                <a:ea typeface="Avenir"/>
                <a:cs typeface="Avenir"/>
                <a:sym typeface="Avenir"/>
              </a:defRPr>
            </a:lvl4pPr>
            <a:lvl5pPr marL="0" marR="0" lvl="4" indent="0" algn="r">
              <a:lnSpc>
                <a:spcPct val="100000"/>
              </a:lnSpc>
              <a:spcBef>
                <a:spcPts val="0"/>
              </a:spcBef>
              <a:spcAft>
                <a:spcPts val="0"/>
              </a:spcAft>
              <a:buClr>
                <a:srgbClr val="000000"/>
              </a:buClr>
              <a:buSzPts val="1100"/>
              <a:buFont typeface="Arial"/>
              <a:buNone/>
              <a:defRPr sz="1213" b="0" i="0" u="none" strike="noStrike" cap="none">
                <a:solidFill>
                  <a:srgbClr val="DE572F"/>
                </a:solidFill>
                <a:latin typeface="Avenir"/>
                <a:ea typeface="Avenir"/>
                <a:cs typeface="Avenir"/>
                <a:sym typeface="Avenir"/>
              </a:defRPr>
            </a:lvl5pPr>
            <a:lvl6pPr marL="0" marR="0" lvl="5" indent="0" algn="r">
              <a:lnSpc>
                <a:spcPct val="100000"/>
              </a:lnSpc>
              <a:spcBef>
                <a:spcPts val="0"/>
              </a:spcBef>
              <a:spcAft>
                <a:spcPts val="0"/>
              </a:spcAft>
              <a:buClr>
                <a:srgbClr val="000000"/>
              </a:buClr>
              <a:buSzPts val="1100"/>
              <a:buFont typeface="Arial"/>
              <a:buNone/>
              <a:defRPr sz="1213" b="0" i="0" u="none" strike="noStrike" cap="none">
                <a:solidFill>
                  <a:srgbClr val="DE572F"/>
                </a:solidFill>
                <a:latin typeface="Avenir"/>
                <a:ea typeface="Avenir"/>
                <a:cs typeface="Avenir"/>
                <a:sym typeface="Avenir"/>
              </a:defRPr>
            </a:lvl6pPr>
            <a:lvl7pPr marL="0" marR="0" lvl="6" indent="0" algn="r">
              <a:lnSpc>
                <a:spcPct val="100000"/>
              </a:lnSpc>
              <a:spcBef>
                <a:spcPts val="0"/>
              </a:spcBef>
              <a:spcAft>
                <a:spcPts val="0"/>
              </a:spcAft>
              <a:buClr>
                <a:srgbClr val="000000"/>
              </a:buClr>
              <a:buSzPts val="1100"/>
              <a:buFont typeface="Arial"/>
              <a:buNone/>
              <a:defRPr sz="1213" b="0" i="0" u="none" strike="noStrike" cap="none">
                <a:solidFill>
                  <a:srgbClr val="DE572F"/>
                </a:solidFill>
                <a:latin typeface="Avenir"/>
                <a:ea typeface="Avenir"/>
                <a:cs typeface="Avenir"/>
                <a:sym typeface="Avenir"/>
              </a:defRPr>
            </a:lvl7pPr>
            <a:lvl8pPr marL="0" marR="0" lvl="7" indent="0" algn="r">
              <a:lnSpc>
                <a:spcPct val="100000"/>
              </a:lnSpc>
              <a:spcBef>
                <a:spcPts val="0"/>
              </a:spcBef>
              <a:spcAft>
                <a:spcPts val="0"/>
              </a:spcAft>
              <a:buClr>
                <a:srgbClr val="000000"/>
              </a:buClr>
              <a:buSzPts val="1100"/>
              <a:buFont typeface="Arial"/>
              <a:buNone/>
              <a:defRPr sz="1213" b="0" i="0" u="none" strike="noStrike" cap="none">
                <a:solidFill>
                  <a:srgbClr val="DE572F"/>
                </a:solidFill>
                <a:latin typeface="Avenir"/>
                <a:ea typeface="Avenir"/>
                <a:cs typeface="Avenir"/>
                <a:sym typeface="Avenir"/>
              </a:defRPr>
            </a:lvl8pPr>
            <a:lvl9pPr marL="0" marR="0" lvl="8" indent="0" algn="r">
              <a:lnSpc>
                <a:spcPct val="100000"/>
              </a:lnSpc>
              <a:spcBef>
                <a:spcPts val="0"/>
              </a:spcBef>
              <a:spcAft>
                <a:spcPts val="0"/>
              </a:spcAft>
              <a:buClr>
                <a:srgbClr val="000000"/>
              </a:buClr>
              <a:buSzPts val="1100"/>
              <a:buFont typeface="Arial"/>
              <a:buNone/>
              <a:defRPr sz="1213" b="0" i="0" u="none" strike="noStrike" cap="none">
                <a:solidFill>
                  <a:srgbClr val="DE572F"/>
                </a:solidFill>
                <a:latin typeface="Avenir"/>
                <a:ea typeface="Avenir"/>
                <a:cs typeface="Avenir"/>
                <a:sym typeface="Avenir"/>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1623515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DE3623FB-56CA-EB42-A0D7-612D12B773B0}"/>
              </a:ext>
            </a:extLst>
          </p:cNvPr>
          <p:cNvSpPr>
            <a:spLocks noGrp="1"/>
          </p:cNvSpPr>
          <p:nvPr>
            <p:ph type="pic" sz="quarter" idx="11"/>
          </p:nvPr>
        </p:nvSpPr>
        <p:spPr>
          <a:xfrm>
            <a:off x="1944687" y="28769"/>
            <a:ext cx="8135938" cy="5118101"/>
          </a:xfrm>
        </p:spPr>
        <p:txBody>
          <a:bodyPr/>
          <a:lstStyle/>
          <a:p>
            <a:endParaRPr lang="en-US"/>
          </a:p>
        </p:txBody>
      </p:sp>
      <p:sp>
        <p:nvSpPr>
          <p:cNvPr id="7" name="Rectangle 6"/>
          <p:cNvSpPr>
            <a:spLocks noChangeAspect="1"/>
          </p:cNvSpPr>
          <p:nvPr/>
        </p:nvSpPr>
        <p:spPr>
          <a:xfrm>
            <a:off x="1" y="0"/>
            <a:ext cx="3434080" cy="5118101"/>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a:lstStyle/>
          <a:p>
            <a:endParaRPr lang="en-US" sz="1800" dirty="0"/>
          </a:p>
        </p:txBody>
      </p:sp>
      <p:sp>
        <p:nvSpPr>
          <p:cNvPr id="2" name="Title 1"/>
          <p:cNvSpPr>
            <a:spLocks noGrp="1"/>
          </p:cNvSpPr>
          <p:nvPr>
            <p:ph type="title"/>
          </p:nvPr>
        </p:nvSpPr>
        <p:spPr>
          <a:xfrm>
            <a:off x="480544" y="580579"/>
            <a:ext cx="2821457" cy="4011741"/>
          </a:xfrm>
        </p:spPr>
        <p:txBody>
          <a:bodyPr anchor="ctr">
            <a:normAutofit/>
          </a:bodyPr>
          <a:lstStyle>
            <a:lvl1pPr>
              <a:defRPr sz="36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2784862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type="title">
  <p:cSld name="3_Title Slide">
    <p:bg>
      <p:bgPr>
        <a:solidFill>
          <a:srgbClr val="DE421F"/>
        </a:solidFill>
        <a:effectLst/>
      </p:bgPr>
    </p:bg>
    <p:spTree>
      <p:nvGrpSpPr>
        <p:cNvPr id="1" name="Shape 9"/>
        <p:cNvGrpSpPr/>
        <p:nvPr/>
      </p:nvGrpSpPr>
      <p:grpSpPr>
        <a:xfrm>
          <a:off x="0" y="0"/>
          <a:ext cx="0" cy="0"/>
          <a:chOff x="0" y="0"/>
          <a:chExt cx="0" cy="0"/>
        </a:xfrm>
      </p:grpSpPr>
      <p:sp>
        <p:nvSpPr>
          <p:cNvPr id="10" name="Google Shape;10;p20"/>
          <p:cNvSpPr txBox="1">
            <a:spLocks noGrp="1"/>
          </p:cNvSpPr>
          <p:nvPr>
            <p:ph type="ctrTitle"/>
          </p:nvPr>
        </p:nvSpPr>
        <p:spPr>
          <a:xfrm>
            <a:off x="532006" y="1955616"/>
            <a:ext cx="9068924" cy="1215472"/>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lt1"/>
              </a:buClr>
              <a:buSzPts val="3600"/>
              <a:buNone/>
              <a:defRPr sz="3969" i="0" u="none" strike="noStrike" cap="none">
                <a:solidFill>
                  <a:schemeClr val="lt1"/>
                </a:solidFill>
              </a:defRPr>
            </a:lvl1pPr>
            <a:lvl2pPr lvl="1" algn="l">
              <a:lnSpc>
                <a:spcPct val="100000"/>
              </a:lnSpc>
              <a:spcBef>
                <a:spcPts val="0"/>
              </a:spcBef>
              <a:spcAft>
                <a:spcPts val="0"/>
              </a:spcAft>
              <a:buSzPts val="1400"/>
              <a:buNone/>
              <a:defRPr sz="1984"/>
            </a:lvl2pPr>
            <a:lvl3pPr lvl="2" algn="l">
              <a:lnSpc>
                <a:spcPct val="100000"/>
              </a:lnSpc>
              <a:spcBef>
                <a:spcPts val="0"/>
              </a:spcBef>
              <a:spcAft>
                <a:spcPts val="0"/>
              </a:spcAft>
              <a:buSzPts val="1400"/>
              <a:buNone/>
              <a:defRPr sz="1984"/>
            </a:lvl3pPr>
            <a:lvl4pPr lvl="3" algn="l">
              <a:lnSpc>
                <a:spcPct val="100000"/>
              </a:lnSpc>
              <a:spcBef>
                <a:spcPts val="0"/>
              </a:spcBef>
              <a:spcAft>
                <a:spcPts val="0"/>
              </a:spcAft>
              <a:buSzPts val="1400"/>
              <a:buNone/>
              <a:defRPr sz="1984"/>
            </a:lvl4pPr>
            <a:lvl5pPr lvl="4" algn="l">
              <a:lnSpc>
                <a:spcPct val="100000"/>
              </a:lnSpc>
              <a:spcBef>
                <a:spcPts val="0"/>
              </a:spcBef>
              <a:spcAft>
                <a:spcPts val="0"/>
              </a:spcAft>
              <a:buSzPts val="1400"/>
              <a:buNone/>
              <a:defRPr sz="1984"/>
            </a:lvl5pPr>
            <a:lvl6pPr lvl="5" algn="l">
              <a:lnSpc>
                <a:spcPct val="100000"/>
              </a:lnSpc>
              <a:spcBef>
                <a:spcPts val="0"/>
              </a:spcBef>
              <a:spcAft>
                <a:spcPts val="0"/>
              </a:spcAft>
              <a:buSzPts val="1400"/>
              <a:buNone/>
              <a:defRPr sz="1984"/>
            </a:lvl6pPr>
            <a:lvl7pPr lvl="6" algn="l">
              <a:lnSpc>
                <a:spcPct val="100000"/>
              </a:lnSpc>
              <a:spcBef>
                <a:spcPts val="0"/>
              </a:spcBef>
              <a:spcAft>
                <a:spcPts val="0"/>
              </a:spcAft>
              <a:buSzPts val="1400"/>
              <a:buNone/>
              <a:defRPr sz="1984"/>
            </a:lvl7pPr>
            <a:lvl8pPr lvl="7" algn="l">
              <a:lnSpc>
                <a:spcPct val="100000"/>
              </a:lnSpc>
              <a:spcBef>
                <a:spcPts val="0"/>
              </a:spcBef>
              <a:spcAft>
                <a:spcPts val="0"/>
              </a:spcAft>
              <a:buSzPts val="1400"/>
              <a:buNone/>
              <a:defRPr sz="1984"/>
            </a:lvl8pPr>
            <a:lvl9pPr lvl="8" algn="l">
              <a:lnSpc>
                <a:spcPct val="100000"/>
              </a:lnSpc>
              <a:spcBef>
                <a:spcPts val="0"/>
              </a:spcBef>
              <a:spcAft>
                <a:spcPts val="0"/>
              </a:spcAft>
              <a:buSzPts val="1400"/>
              <a:buNone/>
              <a:defRPr sz="1984"/>
            </a:lvl9pPr>
          </a:lstStyle>
          <a:p>
            <a:endParaRPr/>
          </a:p>
        </p:txBody>
      </p:sp>
      <p:sp>
        <p:nvSpPr>
          <p:cNvPr id="11" name="Google Shape;11;p20"/>
          <p:cNvSpPr txBox="1">
            <a:spLocks noGrp="1"/>
          </p:cNvSpPr>
          <p:nvPr>
            <p:ph type="subTitle" idx="1"/>
          </p:nvPr>
        </p:nvSpPr>
        <p:spPr>
          <a:xfrm>
            <a:off x="532007" y="3171109"/>
            <a:ext cx="9068924" cy="474944"/>
          </a:xfrm>
          <a:prstGeom prst="rect">
            <a:avLst/>
          </a:prstGeom>
          <a:noFill/>
          <a:ln>
            <a:noFill/>
          </a:ln>
        </p:spPr>
        <p:txBody>
          <a:bodyPr spcFirstLastPara="1" wrap="square" lIns="91425" tIns="91425" rIns="91425" bIns="91425" anchor="t" anchorCtr="0">
            <a:noAutofit/>
          </a:bodyPr>
          <a:lstStyle>
            <a:lvl1pPr marR="0" lvl="0" algn="ctr">
              <a:lnSpc>
                <a:spcPct val="100000"/>
              </a:lnSpc>
              <a:spcBef>
                <a:spcPts val="441"/>
              </a:spcBef>
              <a:spcAft>
                <a:spcPts val="0"/>
              </a:spcAft>
              <a:buClr>
                <a:schemeClr val="lt1"/>
              </a:buClr>
              <a:buSzPts val="2800"/>
              <a:buFont typeface="Arial"/>
              <a:buNone/>
              <a:defRPr sz="2205" b="0" i="0" u="none" strike="noStrike" cap="none">
                <a:solidFill>
                  <a:schemeClr val="lt1"/>
                </a:solidFill>
                <a:latin typeface="Avenir"/>
                <a:ea typeface="Avenir"/>
                <a:cs typeface="Avenir"/>
                <a:sym typeface="Avenir"/>
              </a:defRPr>
            </a:lvl1pPr>
            <a:lvl2pPr marR="0" lvl="1" algn="ctr">
              <a:lnSpc>
                <a:spcPct val="100000"/>
              </a:lnSpc>
              <a:spcBef>
                <a:spcPts val="529"/>
              </a:spcBef>
              <a:spcAft>
                <a:spcPts val="0"/>
              </a:spcAft>
              <a:buClr>
                <a:srgbClr val="888888"/>
              </a:buClr>
              <a:buSzPts val="2400"/>
              <a:buFont typeface="Arial"/>
              <a:buNone/>
              <a:defRPr sz="2646" b="0" i="0" u="none" strike="noStrike" cap="none">
                <a:solidFill>
                  <a:srgbClr val="888888"/>
                </a:solidFill>
                <a:latin typeface="Avenir"/>
                <a:ea typeface="Avenir"/>
                <a:cs typeface="Avenir"/>
                <a:sym typeface="Avenir"/>
              </a:defRPr>
            </a:lvl2pPr>
            <a:lvl3pPr marR="0" lvl="2" algn="ctr">
              <a:lnSpc>
                <a:spcPct val="100000"/>
              </a:lnSpc>
              <a:spcBef>
                <a:spcPts val="441"/>
              </a:spcBef>
              <a:spcAft>
                <a:spcPts val="0"/>
              </a:spcAft>
              <a:buClr>
                <a:srgbClr val="888888"/>
              </a:buClr>
              <a:buSzPts val="2000"/>
              <a:buFont typeface="Arial"/>
              <a:buNone/>
              <a:defRPr sz="2205" b="0" i="0" u="none" strike="noStrike" cap="none">
                <a:solidFill>
                  <a:srgbClr val="888888"/>
                </a:solidFill>
                <a:latin typeface="Avenir"/>
                <a:ea typeface="Avenir"/>
                <a:cs typeface="Avenir"/>
                <a:sym typeface="Avenir"/>
              </a:defRPr>
            </a:lvl3pPr>
            <a:lvl4pPr marR="0" lvl="3" algn="ctr">
              <a:lnSpc>
                <a:spcPct val="100000"/>
              </a:lnSpc>
              <a:spcBef>
                <a:spcPts val="353"/>
              </a:spcBef>
              <a:spcAft>
                <a:spcPts val="0"/>
              </a:spcAft>
              <a:buClr>
                <a:srgbClr val="888888"/>
              </a:buClr>
              <a:buSzPts val="1600"/>
              <a:buFont typeface="Arial"/>
              <a:buNone/>
              <a:defRPr sz="1764" b="0" i="0" u="none" strike="noStrike" cap="none">
                <a:solidFill>
                  <a:srgbClr val="888888"/>
                </a:solidFill>
                <a:latin typeface="Avenir"/>
                <a:ea typeface="Avenir"/>
                <a:cs typeface="Avenir"/>
                <a:sym typeface="Avenir"/>
              </a:defRPr>
            </a:lvl4pPr>
            <a:lvl5pPr marR="0" lvl="4" algn="ctr">
              <a:lnSpc>
                <a:spcPct val="100000"/>
              </a:lnSpc>
              <a:spcBef>
                <a:spcPts val="265"/>
              </a:spcBef>
              <a:spcAft>
                <a:spcPts val="0"/>
              </a:spcAft>
              <a:buClr>
                <a:srgbClr val="888888"/>
              </a:buClr>
              <a:buSzPts val="1200"/>
              <a:buFont typeface="Arial"/>
              <a:buNone/>
              <a:defRPr sz="1323" b="0" i="0" u="none" strike="noStrike" cap="none">
                <a:solidFill>
                  <a:srgbClr val="888888"/>
                </a:solidFill>
                <a:latin typeface="Avenir"/>
                <a:ea typeface="Avenir"/>
                <a:cs typeface="Avenir"/>
                <a:sym typeface="Avenir"/>
              </a:defRPr>
            </a:lvl5pPr>
            <a:lvl6pPr marR="0" lvl="5" algn="ctr">
              <a:lnSpc>
                <a:spcPct val="100000"/>
              </a:lnSpc>
              <a:spcBef>
                <a:spcPts val="441"/>
              </a:spcBef>
              <a:spcAft>
                <a:spcPts val="0"/>
              </a:spcAft>
              <a:buClr>
                <a:srgbClr val="888888"/>
              </a:buClr>
              <a:buSzPts val="2000"/>
              <a:buFont typeface="Arial"/>
              <a:buNone/>
              <a:defRPr sz="2205" b="0" i="0" u="none" strike="noStrike" cap="none">
                <a:solidFill>
                  <a:srgbClr val="888888"/>
                </a:solidFill>
                <a:latin typeface="Calibri"/>
                <a:ea typeface="Calibri"/>
                <a:cs typeface="Calibri"/>
                <a:sym typeface="Calibri"/>
              </a:defRPr>
            </a:lvl6pPr>
            <a:lvl7pPr marR="0" lvl="6" algn="ctr">
              <a:lnSpc>
                <a:spcPct val="100000"/>
              </a:lnSpc>
              <a:spcBef>
                <a:spcPts val="441"/>
              </a:spcBef>
              <a:spcAft>
                <a:spcPts val="0"/>
              </a:spcAft>
              <a:buClr>
                <a:srgbClr val="888888"/>
              </a:buClr>
              <a:buSzPts val="2000"/>
              <a:buFont typeface="Arial"/>
              <a:buNone/>
              <a:defRPr sz="2205" b="0" i="0" u="none" strike="noStrike" cap="none">
                <a:solidFill>
                  <a:srgbClr val="888888"/>
                </a:solidFill>
                <a:latin typeface="Calibri"/>
                <a:ea typeface="Calibri"/>
                <a:cs typeface="Calibri"/>
                <a:sym typeface="Calibri"/>
              </a:defRPr>
            </a:lvl7pPr>
            <a:lvl8pPr marR="0" lvl="7" algn="ctr">
              <a:lnSpc>
                <a:spcPct val="100000"/>
              </a:lnSpc>
              <a:spcBef>
                <a:spcPts val="441"/>
              </a:spcBef>
              <a:spcAft>
                <a:spcPts val="0"/>
              </a:spcAft>
              <a:buClr>
                <a:srgbClr val="888888"/>
              </a:buClr>
              <a:buSzPts val="2000"/>
              <a:buFont typeface="Arial"/>
              <a:buNone/>
              <a:defRPr sz="2205" b="0" i="0" u="none" strike="noStrike" cap="none">
                <a:solidFill>
                  <a:srgbClr val="888888"/>
                </a:solidFill>
                <a:latin typeface="Calibri"/>
                <a:ea typeface="Calibri"/>
                <a:cs typeface="Calibri"/>
                <a:sym typeface="Calibri"/>
              </a:defRPr>
            </a:lvl8pPr>
            <a:lvl9pPr marR="0" lvl="8" algn="ctr">
              <a:lnSpc>
                <a:spcPct val="100000"/>
              </a:lnSpc>
              <a:spcBef>
                <a:spcPts val="441"/>
              </a:spcBef>
              <a:spcAft>
                <a:spcPts val="0"/>
              </a:spcAft>
              <a:buClr>
                <a:srgbClr val="888888"/>
              </a:buClr>
              <a:buSzPts val="2000"/>
              <a:buFont typeface="Arial"/>
              <a:buNone/>
              <a:defRPr sz="2205" b="0" i="0" u="none" strike="noStrike" cap="none">
                <a:solidFill>
                  <a:srgbClr val="888888"/>
                </a:solidFill>
                <a:latin typeface="Calibri"/>
                <a:ea typeface="Calibri"/>
                <a:cs typeface="Calibri"/>
                <a:sym typeface="Calibri"/>
              </a:defRPr>
            </a:lvl9pPr>
          </a:lstStyle>
          <a:p>
            <a:endParaRPr/>
          </a:p>
        </p:txBody>
      </p:sp>
      <p:pic>
        <p:nvPicPr>
          <p:cNvPr id="12" name="Google Shape;12;p20"/>
          <p:cNvPicPr preferRelativeResize="0"/>
          <p:nvPr/>
        </p:nvPicPr>
        <p:blipFill rotWithShape="1">
          <a:blip r:embed="rId2">
            <a:alphaModFix/>
          </a:blip>
          <a:srcRect/>
          <a:stretch/>
        </p:blipFill>
        <p:spPr>
          <a:xfrm>
            <a:off x="298566" y="205307"/>
            <a:ext cx="866510" cy="806015"/>
          </a:xfrm>
          <a:prstGeom prst="rect">
            <a:avLst/>
          </a:prstGeom>
          <a:noFill/>
          <a:ln>
            <a:noFill/>
          </a:ln>
        </p:spPr>
      </p:pic>
      <p:sp>
        <p:nvSpPr>
          <p:cNvPr id="13" name="Google Shape;13;p20"/>
          <p:cNvSpPr txBox="1">
            <a:spLocks noGrp="1"/>
          </p:cNvSpPr>
          <p:nvPr>
            <p:ph type="sldNum" idx="12"/>
          </p:nvPr>
        </p:nvSpPr>
        <p:spPr>
          <a:xfrm>
            <a:off x="9433260" y="5236564"/>
            <a:ext cx="604904" cy="433932"/>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433" b="0" i="0" u="none" strike="noStrike" cap="none">
                <a:solidFill>
                  <a:srgbClr val="DE572F"/>
                </a:solidFill>
                <a:latin typeface="Avenir"/>
                <a:ea typeface="Avenir"/>
                <a:cs typeface="Avenir"/>
                <a:sym typeface="Avenir"/>
              </a:defRPr>
            </a:lvl1pPr>
            <a:lvl2pPr marL="0" marR="0" lvl="1" indent="0" algn="r">
              <a:lnSpc>
                <a:spcPct val="100000"/>
              </a:lnSpc>
              <a:spcBef>
                <a:spcPts val="0"/>
              </a:spcBef>
              <a:spcAft>
                <a:spcPts val="0"/>
              </a:spcAft>
              <a:buClr>
                <a:srgbClr val="000000"/>
              </a:buClr>
              <a:buSzPts val="1300"/>
              <a:buFont typeface="Arial"/>
              <a:buNone/>
              <a:defRPr sz="1433" b="0" i="0" u="none" strike="noStrike" cap="none">
                <a:solidFill>
                  <a:srgbClr val="DE572F"/>
                </a:solidFill>
                <a:latin typeface="Avenir"/>
                <a:ea typeface="Avenir"/>
                <a:cs typeface="Avenir"/>
                <a:sym typeface="Avenir"/>
              </a:defRPr>
            </a:lvl2pPr>
            <a:lvl3pPr marL="0" marR="0" lvl="2" indent="0" algn="r">
              <a:lnSpc>
                <a:spcPct val="100000"/>
              </a:lnSpc>
              <a:spcBef>
                <a:spcPts val="0"/>
              </a:spcBef>
              <a:spcAft>
                <a:spcPts val="0"/>
              </a:spcAft>
              <a:buClr>
                <a:srgbClr val="000000"/>
              </a:buClr>
              <a:buSzPts val="1300"/>
              <a:buFont typeface="Arial"/>
              <a:buNone/>
              <a:defRPr sz="1433" b="0" i="0" u="none" strike="noStrike" cap="none">
                <a:solidFill>
                  <a:srgbClr val="DE572F"/>
                </a:solidFill>
                <a:latin typeface="Avenir"/>
                <a:ea typeface="Avenir"/>
                <a:cs typeface="Avenir"/>
                <a:sym typeface="Avenir"/>
              </a:defRPr>
            </a:lvl3pPr>
            <a:lvl4pPr marL="0" marR="0" lvl="3" indent="0" algn="r">
              <a:lnSpc>
                <a:spcPct val="100000"/>
              </a:lnSpc>
              <a:spcBef>
                <a:spcPts val="0"/>
              </a:spcBef>
              <a:spcAft>
                <a:spcPts val="0"/>
              </a:spcAft>
              <a:buClr>
                <a:srgbClr val="000000"/>
              </a:buClr>
              <a:buSzPts val="1300"/>
              <a:buFont typeface="Arial"/>
              <a:buNone/>
              <a:defRPr sz="1433" b="0" i="0" u="none" strike="noStrike" cap="none">
                <a:solidFill>
                  <a:srgbClr val="DE572F"/>
                </a:solidFill>
                <a:latin typeface="Avenir"/>
                <a:ea typeface="Avenir"/>
                <a:cs typeface="Avenir"/>
                <a:sym typeface="Avenir"/>
              </a:defRPr>
            </a:lvl4pPr>
            <a:lvl5pPr marL="0" marR="0" lvl="4" indent="0" algn="r">
              <a:lnSpc>
                <a:spcPct val="100000"/>
              </a:lnSpc>
              <a:spcBef>
                <a:spcPts val="0"/>
              </a:spcBef>
              <a:spcAft>
                <a:spcPts val="0"/>
              </a:spcAft>
              <a:buClr>
                <a:srgbClr val="000000"/>
              </a:buClr>
              <a:buSzPts val="1300"/>
              <a:buFont typeface="Arial"/>
              <a:buNone/>
              <a:defRPr sz="1433" b="0" i="0" u="none" strike="noStrike" cap="none">
                <a:solidFill>
                  <a:srgbClr val="DE572F"/>
                </a:solidFill>
                <a:latin typeface="Avenir"/>
                <a:ea typeface="Avenir"/>
                <a:cs typeface="Avenir"/>
                <a:sym typeface="Avenir"/>
              </a:defRPr>
            </a:lvl5pPr>
            <a:lvl6pPr marL="0" marR="0" lvl="5" indent="0" algn="r">
              <a:lnSpc>
                <a:spcPct val="100000"/>
              </a:lnSpc>
              <a:spcBef>
                <a:spcPts val="0"/>
              </a:spcBef>
              <a:spcAft>
                <a:spcPts val="0"/>
              </a:spcAft>
              <a:buClr>
                <a:srgbClr val="000000"/>
              </a:buClr>
              <a:buSzPts val="1300"/>
              <a:buFont typeface="Arial"/>
              <a:buNone/>
              <a:defRPr sz="1433" b="0" i="0" u="none" strike="noStrike" cap="none">
                <a:solidFill>
                  <a:srgbClr val="DE572F"/>
                </a:solidFill>
                <a:latin typeface="Avenir"/>
                <a:ea typeface="Avenir"/>
                <a:cs typeface="Avenir"/>
                <a:sym typeface="Avenir"/>
              </a:defRPr>
            </a:lvl6pPr>
            <a:lvl7pPr marL="0" marR="0" lvl="6" indent="0" algn="r">
              <a:lnSpc>
                <a:spcPct val="100000"/>
              </a:lnSpc>
              <a:spcBef>
                <a:spcPts val="0"/>
              </a:spcBef>
              <a:spcAft>
                <a:spcPts val="0"/>
              </a:spcAft>
              <a:buClr>
                <a:srgbClr val="000000"/>
              </a:buClr>
              <a:buSzPts val="1300"/>
              <a:buFont typeface="Arial"/>
              <a:buNone/>
              <a:defRPr sz="1433" b="0" i="0" u="none" strike="noStrike" cap="none">
                <a:solidFill>
                  <a:srgbClr val="DE572F"/>
                </a:solidFill>
                <a:latin typeface="Avenir"/>
                <a:ea typeface="Avenir"/>
                <a:cs typeface="Avenir"/>
                <a:sym typeface="Avenir"/>
              </a:defRPr>
            </a:lvl7pPr>
            <a:lvl8pPr marL="0" marR="0" lvl="7" indent="0" algn="r">
              <a:lnSpc>
                <a:spcPct val="100000"/>
              </a:lnSpc>
              <a:spcBef>
                <a:spcPts val="0"/>
              </a:spcBef>
              <a:spcAft>
                <a:spcPts val="0"/>
              </a:spcAft>
              <a:buClr>
                <a:srgbClr val="000000"/>
              </a:buClr>
              <a:buSzPts val="1300"/>
              <a:buFont typeface="Arial"/>
              <a:buNone/>
              <a:defRPr sz="1433" b="0" i="0" u="none" strike="noStrike" cap="none">
                <a:solidFill>
                  <a:srgbClr val="DE572F"/>
                </a:solidFill>
                <a:latin typeface="Avenir"/>
                <a:ea typeface="Avenir"/>
                <a:cs typeface="Avenir"/>
                <a:sym typeface="Avenir"/>
              </a:defRPr>
            </a:lvl8pPr>
            <a:lvl9pPr marL="0" marR="0" lvl="8" indent="0" algn="r">
              <a:lnSpc>
                <a:spcPct val="100000"/>
              </a:lnSpc>
              <a:spcBef>
                <a:spcPts val="0"/>
              </a:spcBef>
              <a:spcAft>
                <a:spcPts val="0"/>
              </a:spcAft>
              <a:buClr>
                <a:srgbClr val="000000"/>
              </a:buClr>
              <a:buSzPts val="1300"/>
              <a:buFont typeface="Arial"/>
              <a:buNone/>
              <a:defRPr sz="1433" b="0" i="0" u="none" strike="noStrike" cap="none">
                <a:solidFill>
                  <a:srgbClr val="DE572F"/>
                </a:solidFill>
                <a:latin typeface="Avenir"/>
                <a:ea typeface="Avenir"/>
                <a:cs typeface="Avenir"/>
                <a:sym typeface="Avenir"/>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1384910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Content - Orange" type="obj">
  <p:cSld name="Title and Content - Orange">
    <p:spTree>
      <p:nvGrpSpPr>
        <p:cNvPr id="1" name="Shape 50"/>
        <p:cNvGrpSpPr/>
        <p:nvPr/>
      </p:nvGrpSpPr>
      <p:grpSpPr>
        <a:xfrm>
          <a:off x="0" y="0"/>
          <a:ext cx="0" cy="0"/>
          <a:chOff x="0" y="0"/>
          <a:chExt cx="0" cy="0"/>
        </a:xfrm>
      </p:grpSpPr>
      <p:sp>
        <p:nvSpPr>
          <p:cNvPr id="51" name="Google Shape;51;p22"/>
          <p:cNvSpPr txBox="1">
            <a:spLocks noGrp="1"/>
          </p:cNvSpPr>
          <p:nvPr>
            <p:ph type="title"/>
          </p:nvPr>
        </p:nvSpPr>
        <p:spPr>
          <a:xfrm>
            <a:off x="504031" y="227084"/>
            <a:ext cx="9072563" cy="945257"/>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E78330"/>
              </a:buClr>
              <a:buSzPts val="1400"/>
              <a:buFont typeface="Avenir"/>
              <a:buNone/>
              <a:defRPr sz="3969" b="1" i="0" u="none" strike="noStrike" cap="none">
                <a:solidFill>
                  <a:srgbClr val="E78330"/>
                </a:solidFill>
                <a:latin typeface="Avenir"/>
                <a:ea typeface="Avenir"/>
                <a:cs typeface="Avenir"/>
                <a:sym typeface="Avenir"/>
              </a:defRPr>
            </a:lvl1pPr>
            <a:lvl2pPr lvl="1" algn="l">
              <a:lnSpc>
                <a:spcPct val="100000"/>
              </a:lnSpc>
              <a:spcBef>
                <a:spcPts val="0"/>
              </a:spcBef>
              <a:spcAft>
                <a:spcPts val="0"/>
              </a:spcAft>
              <a:buSzPts val="1400"/>
              <a:buNone/>
              <a:defRPr sz="1984"/>
            </a:lvl2pPr>
            <a:lvl3pPr lvl="2" algn="l">
              <a:lnSpc>
                <a:spcPct val="100000"/>
              </a:lnSpc>
              <a:spcBef>
                <a:spcPts val="0"/>
              </a:spcBef>
              <a:spcAft>
                <a:spcPts val="0"/>
              </a:spcAft>
              <a:buSzPts val="1400"/>
              <a:buNone/>
              <a:defRPr sz="1984"/>
            </a:lvl3pPr>
            <a:lvl4pPr lvl="3" algn="l">
              <a:lnSpc>
                <a:spcPct val="100000"/>
              </a:lnSpc>
              <a:spcBef>
                <a:spcPts val="0"/>
              </a:spcBef>
              <a:spcAft>
                <a:spcPts val="0"/>
              </a:spcAft>
              <a:buSzPts val="1400"/>
              <a:buNone/>
              <a:defRPr sz="1984"/>
            </a:lvl4pPr>
            <a:lvl5pPr lvl="4" algn="l">
              <a:lnSpc>
                <a:spcPct val="100000"/>
              </a:lnSpc>
              <a:spcBef>
                <a:spcPts val="0"/>
              </a:spcBef>
              <a:spcAft>
                <a:spcPts val="0"/>
              </a:spcAft>
              <a:buSzPts val="1400"/>
              <a:buNone/>
              <a:defRPr sz="1984"/>
            </a:lvl5pPr>
            <a:lvl6pPr lvl="5" algn="l">
              <a:lnSpc>
                <a:spcPct val="100000"/>
              </a:lnSpc>
              <a:spcBef>
                <a:spcPts val="0"/>
              </a:spcBef>
              <a:spcAft>
                <a:spcPts val="0"/>
              </a:spcAft>
              <a:buSzPts val="1400"/>
              <a:buNone/>
              <a:defRPr sz="1984"/>
            </a:lvl6pPr>
            <a:lvl7pPr lvl="6" algn="l">
              <a:lnSpc>
                <a:spcPct val="100000"/>
              </a:lnSpc>
              <a:spcBef>
                <a:spcPts val="0"/>
              </a:spcBef>
              <a:spcAft>
                <a:spcPts val="0"/>
              </a:spcAft>
              <a:buSzPts val="1400"/>
              <a:buNone/>
              <a:defRPr sz="1984"/>
            </a:lvl7pPr>
            <a:lvl8pPr lvl="7" algn="l">
              <a:lnSpc>
                <a:spcPct val="100000"/>
              </a:lnSpc>
              <a:spcBef>
                <a:spcPts val="0"/>
              </a:spcBef>
              <a:spcAft>
                <a:spcPts val="0"/>
              </a:spcAft>
              <a:buSzPts val="1400"/>
              <a:buNone/>
              <a:defRPr sz="1984"/>
            </a:lvl8pPr>
            <a:lvl9pPr lvl="8" algn="l">
              <a:lnSpc>
                <a:spcPct val="100000"/>
              </a:lnSpc>
              <a:spcBef>
                <a:spcPts val="0"/>
              </a:spcBef>
              <a:spcAft>
                <a:spcPts val="0"/>
              </a:spcAft>
              <a:buSzPts val="1400"/>
              <a:buNone/>
              <a:defRPr sz="1984"/>
            </a:lvl9pPr>
          </a:lstStyle>
          <a:p>
            <a:endParaRPr/>
          </a:p>
        </p:txBody>
      </p:sp>
      <p:sp>
        <p:nvSpPr>
          <p:cNvPr id="52" name="Google Shape;52;p22"/>
          <p:cNvSpPr txBox="1">
            <a:spLocks noGrp="1"/>
          </p:cNvSpPr>
          <p:nvPr>
            <p:ph type="body" idx="1"/>
          </p:nvPr>
        </p:nvSpPr>
        <p:spPr>
          <a:xfrm>
            <a:off x="504031" y="1323129"/>
            <a:ext cx="9072563" cy="3742331"/>
          </a:xfrm>
          <a:prstGeom prst="rect">
            <a:avLst/>
          </a:prstGeom>
          <a:noFill/>
          <a:ln>
            <a:noFill/>
          </a:ln>
        </p:spPr>
        <p:txBody>
          <a:bodyPr spcFirstLastPara="1" wrap="square" lIns="91425" tIns="91425" rIns="91425" bIns="91425" anchor="t" anchorCtr="0">
            <a:noAutofit/>
          </a:bodyPr>
          <a:lstStyle>
            <a:lvl1pPr marL="504017" marR="0" lvl="0" indent="-448015" algn="l">
              <a:lnSpc>
                <a:spcPct val="100000"/>
              </a:lnSpc>
              <a:spcBef>
                <a:spcPts val="617"/>
              </a:spcBef>
              <a:spcAft>
                <a:spcPts val="0"/>
              </a:spcAft>
              <a:buClr>
                <a:srgbClr val="2B3D46"/>
              </a:buClr>
              <a:buSzPts val="2800"/>
              <a:buFont typeface="Arial"/>
              <a:buChar char="•"/>
              <a:defRPr sz="3087" b="0" i="0" u="none" strike="noStrike" cap="none">
                <a:solidFill>
                  <a:srgbClr val="2B3D46"/>
                </a:solidFill>
                <a:latin typeface="Avenir"/>
                <a:ea typeface="Avenir"/>
                <a:cs typeface="Avenir"/>
                <a:sym typeface="Avenir"/>
              </a:defRPr>
            </a:lvl1pPr>
            <a:lvl2pPr marL="1008035" marR="0" lvl="1" indent="-420014" algn="l">
              <a:lnSpc>
                <a:spcPct val="100000"/>
              </a:lnSpc>
              <a:spcBef>
                <a:spcPts val="529"/>
              </a:spcBef>
              <a:spcAft>
                <a:spcPts val="0"/>
              </a:spcAft>
              <a:buClr>
                <a:srgbClr val="2B3D46"/>
              </a:buClr>
              <a:buSzPts val="2400"/>
              <a:buFont typeface="Arial"/>
              <a:buChar char="–"/>
              <a:defRPr sz="2646" b="0" i="0" u="none" strike="noStrike" cap="none">
                <a:solidFill>
                  <a:srgbClr val="2B3D46"/>
                </a:solidFill>
                <a:latin typeface="Avenir"/>
                <a:ea typeface="Avenir"/>
                <a:cs typeface="Avenir"/>
                <a:sym typeface="Avenir"/>
              </a:defRPr>
            </a:lvl2pPr>
            <a:lvl3pPr marL="1512052" marR="0" lvl="2" indent="-392013" algn="l">
              <a:lnSpc>
                <a:spcPct val="100000"/>
              </a:lnSpc>
              <a:spcBef>
                <a:spcPts val="441"/>
              </a:spcBef>
              <a:spcAft>
                <a:spcPts val="0"/>
              </a:spcAft>
              <a:buClr>
                <a:srgbClr val="2B3D46"/>
              </a:buClr>
              <a:buSzPts val="2000"/>
              <a:buFont typeface="Arial"/>
              <a:buChar char="•"/>
              <a:defRPr sz="2205" b="0" i="0" u="none" strike="noStrike" cap="none">
                <a:solidFill>
                  <a:srgbClr val="2B3D46"/>
                </a:solidFill>
                <a:latin typeface="Avenir"/>
                <a:ea typeface="Avenir"/>
                <a:cs typeface="Avenir"/>
                <a:sym typeface="Avenir"/>
              </a:defRPr>
            </a:lvl3pPr>
            <a:lvl4pPr marL="2016069" marR="0" lvl="3" indent="-364012" algn="l">
              <a:lnSpc>
                <a:spcPct val="100000"/>
              </a:lnSpc>
              <a:spcBef>
                <a:spcPts val="353"/>
              </a:spcBef>
              <a:spcAft>
                <a:spcPts val="0"/>
              </a:spcAft>
              <a:buClr>
                <a:srgbClr val="2B3D46"/>
              </a:buClr>
              <a:buSzPts val="1600"/>
              <a:buFont typeface="Arial"/>
              <a:buChar char="–"/>
              <a:defRPr sz="1764" b="0" i="0" u="none" strike="noStrike" cap="none">
                <a:solidFill>
                  <a:srgbClr val="2B3D46"/>
                </a:solidFill>
                <a:latin typeface="Avenir"/>
                <a:ea typeface="Avenir"/>
                <a:cs typeface="Avenir"/>
                <a:sym typeface="Avenir"/>
              </a:defRPr>
            </a:lvl4pPr>
            <a:lvl5pPr marL="2520086" marR="0" lvl="4" indent="-336012" algn="l">
              <a:lnSpc>
                <a:spcPct val="100000"/>
              </a:lnSpc>
              <a:spcBef>
                <a:spcPts val="265"/>
              </a:spcBef>
              <a:spcAft>
                <a:spcPts val="0"/>
              </a:spcAft>
              <a:buClr>
                <a:srgbClr val="2B3D46"/>
              </a:buClr>
              <a:buSzPts val="1200"/>
              <a:buFont typeface="Arial"/>
              <a:buChar char="»"/>
              <a:defRPr sz="1323" b="0" i="0" u="none" strike="noStrike" cap="none">
                <a:solidFill>
                  <a:srgbClr val="2B3D46"/>
                </a:solidFill>
                <a:latin typeface="Avenir"/>
                <a:ea typeface="Avenir"/>
                <a:cs typeface="Avenir"/>
                <a:sym typeface="Avenir"/>
              </a:defRPr>
            </a:lvl5pPr>
            <a:lvl6pPr marL="3024104" marR="0" lvl="5" indent="-392013" algn="l">
              <a:lnSpc>
                <a:spcPct val="100000"/>
              </a:lnSpc>
              <a:spcBef>
                <a:spcPts val="441"/>
              </a:spcBef>
              <a:spcAft>
                <a:spcPts val="0"/>
              </a:spcAft>
              <a:buClr>
                <a:schemeClr val="dk1"/>
              </a:buClr>
              <a:buSzPts val="2000"/>
              <a:buFont typeface="Arial"/>
              <a:buChar char="•"/>
              <a:defRPr sz="2205" b="0" i="0" u="none" strike="noStrike" cap="none">
                <a:solidFill>
                  <a:schemeClr val="dk1"/>
                </a:solidFill>
                <a:latin typeface="Calibri"/>
                <a:ea typeface="Calibri"/>
                <a:cs typeface="Calibri"/>
                <a:sym typeface="Calibri"/>
              </a:defRPr>
            </a:lvl6pPr>
            <a:lvl7pPr marL="3528121" marR="0" lvl="6" indent="-392013" algn="l">
              <a:lnSpc>
                <a:spcPct val="100000"/>
              </a:lnSpc>
              <a:spcBef>
                <a:spcPts val="441"/>
              </a:spcBef>
              <a:spcAft>
                <a:spcPts val="0"/>
              </a:spcAft>
              <a:buClr>
                <a:schemeClr val="dk1"/>
              </a:buClr>
              <a:buSzPts val="2000"/>
              <a:buFont typeface="Arial"/>
              <a:buChar char="•"/>
              <a:defRPr sz="2205" b="0" i="0" u="none" strike="noStrike" cap="none">
                <a:solidFill>
                  <a:schemeClr val="dk1"/>
                </a:solidFill>
                <a:latin typeface="Calibri"/>
                <a:ea typeface="Calibri"/>
                <a:cs typeface="Calibri"/>
                <a:sym typeface="Calibri"/>
              </a:defRPr>
            </a:lvl7pPr>
            <a:lvl8pPr marL="4032138" marR="0" lvl="7" indent="-392013" algn="l">
              <a:lnSpc>
                <a:spcPct val="100000"/>
              </a:lnSpc>
              <a:spcBef>
                <a:spcPts val="441"/>
              </a:spcBef>
              <a:spcAft>
                <a:spcPts val="0"/>
              </a:spcAft>
              <a:buClr>
                <a:schemeClr val="dk1"/>
              </a:buClr>
              <a:buSzPts val="2000"/>
              <a:buFont typeface="Arial"/>
              <a:buChar char="•"/>
              <a:defRPr sz="2205" b="0" i="0" u="none" strike="noStrike" cap="none">
                <a:solidFill>
                  <a:schemeClr val="dk1"/>
                </a:solidFill>
                <a:latin typeface="Calibri"/>
                <a:ea typeface="Calibri"/>
                <a:cs typeface="Calibri"/>
                <a:sym typeface="Calibri"/>
              </a:defRPr>
            </a:lvl8pPr>
            <a:lvl9pPr marL="4536156" marR="0" lvl="8" indent="-392013" algn="l">
              <a:lnSpc>
                <a:spcPct val="100000"/>
              </a:lnSpc>
              <a:spcBef>
                <a:spcPts val="441"/>
              </a:spcBef>
              <a:spcAft>
                <a:spcPts val="0"/>
              </a:spcAft>
              <a:buClr>
                <a:schemeClr val="dk1"/>
              </a:buClr>
              <a:buSzPts val="2000"/>
              <a:buFont typeface="Arial"/>
              <a:buChar char="•"/>
              <a:defRPr sz="2205"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33138992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343628" y="490626"/>
            <a:ext cx="9393370" cy="631384"/>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6" name="Google Shape;26;p5"/>
          <p:cNvSpPr txBox="1">
            <a:spLocks noGrp="1"/>
          </p:cNvSpPr>
          <p:nvPr>
            <p:ph type="body" idx="1"/>
          </p:nvPr>
        </p:nvSpPr>
        <p:spPr>
          <a:xfrm>
            <a:off x="343628" y="1270568"/>
            <a:ext cx="4409612" cy="3766476"/>
          </a:xfrm>
          <a:prstGeom prst="rect">
            <a:avLst/>
          </a:prstGeom>
        </p:spPr>
        <p:txBody>
          <a:bodyPr spcFirstLastPara="1" wrap="square" lIns="91425" tIns="91425" rIns="91425" bIns="91425" anchor="t" anchorCtr="0">
            <a:normAutofit/>
          </a:bodyPr>
          <a:lstStyle>
            <a:lvl1pPr marL="504017" lvl="0" indent="-350012">
              <a:spcBef>
                <a:spcPts val="0"/>
              </a:spcBef>
              <a:spcAft>
                <a:spcPts val="0"/>
              </a:spcAft>
              <a:buSzPts val="1400"/>
              <a:buChar char="●"/>
              <a:defRPr sz="1543"/>
            </a:lvl1pPr>
            <a:lvl2pPr marL="1008035" lvl="1" indent="-336012">
              <a:spcBef>
                <a:spcPts val="0"/>
              </a:spcBef>
              <a:spcAft>
                <a:spcPts val="0"/>
              </a:spcAft>
              <a:buSzPts val="1200"/>
              <a:buChar char="○"/>
              <a:defRPr sz="1323"/>
            </a:lvl2pPr>
            <a:lvl3pPr marL="1512052" lvl="2" indent="-336012">
              <a:spcBef>
                <a:spcPts val="0"/>
              </a:spcBef>
              <a:spcAft>
                <a:spcPts val="0"/>
              </a:spcAft>
              <a:buSzPts val="1200"/>
              <a:buChar char="■"/>
              <a:defRPr sz="1323"/>
            </a:lvl3pPr>
            <a:lvl4pPr marL="2016069" lvl="3" indent="-336012">
              <a:spcBef>
                <a:spcPts val="0"/>
              </a:spcBef>
              <a:spcAft>
                <a:spcPts val="0"/>
              </a:spcAft>
              <a:buSzPts val="1200"/>
              <a:buChar char="●"/>
              <a:defRPr sz="1323"/>
            </a:lvl4pPr>
            <a:lvl5pPr marL="2520086" lvl="4" indent="-336012">
              <a:spcBef>
                <a:spcPts val="0"/>
              </a:spcBef>
              <a:spcAft>
                <a:spcPts val="0"/>
              </a:spcAft>
              <a:buSzPts val="1200"/>
              <a:buChar char="○"/>
              <a:defRPr sz="1323"/>
            </a:lvl5pPr>
            <a:lvl6pPr marL="3024104" lvl="5" indent="-336012">
              <a:spcBef>
                <a:spcPts val="0"/>
              </a:spcBef>
              <a:spcAft>
                <a:spcPts val="0"/>
              </a:spcAft>
              <a:buSzPts val="1200"/>
              <a:buChar char="■"/>
              <a:defRPr sz="1323"/>
            </a:lvl6pPr>
            <a:lvl7pPr marL="3528121" lvl="6" indent="-336012">
              <a:spcBef>
                <a:spcPts val="0"/>
              </a:spcBef>
              <a:spcAft>
                <a:spcPts val="0"/>
              </a:spcAft>
              <a:buSzPts val="1200"/>
              <a:buChar char="●"/>
              <a:defRPr sz="1323"/>
            </a:lvl7pPr>
            <a:lvl8pPr marL="4032138" lvl="7" indent="-336012">
              <a:spcBef>
                <a:spcPts val="0"/>
              </a:spcBef>
              <a:spcAft>
                <a:spcPts val="0"/>
              </a:spcAft>
              <a:buSzPts val="1200"/>
              <a:buChar char="○"/>
              <a:defRPr sz="1323"/>
            </a:lvl8pPr>
            <a:lvl9pPr marL="4536156" lvl="8" indent="-336012">
              <a:spcBef>
                <a:spcPts val="0"/>
              </a:spcBef>
              <a:spcAft>
                <a:spcPts val="0"/>
              </a:spcAft>
              <a:buSzPts val="1200"/>
              <a:buChar char="■"/>
              <a:defRPr sz="1323"/>
            </a:lvl9pPr>
          </a:lstStyle>
          <a:p>
            <a:endParaRPr/>
          </a:p>
        </p:txBody>
      </p:sp>
      <p:sp>
        <p:nvSpPr>
          <p:cNvPr id="27" name="Google Shape;27;p5"/>
          <p:cNvSpPr txBox="1">
            <a:spLocks noGrp="1"/>
          </p:cNvSpPr>
          <p:nvPr>
            <p:ph type="body" idx="2"/>
          </p:nvPr>
        </p:nvSpPr>
        <p:spPr>
          <a:xfrm>
            <a:off x="5327385" y="1270568"/>
            <a:ext cx="4409612" cy="3766476"/>
          </a:xfrm>
          <a:prstGeom prst="rect">
            <a:avLst/>
          </a:prstGeom>
        </p:spPr>
        <p:txBody>
          <a:bodyPr spcFirstLastPara="1" wrap="square" lIns="91425" tIns="91425" rIns="91425" bIns="91425" anchor="t" anchorCtr="0">
            <a:normAutofit/>
          </a:bodyPr>
          <a:lstStyle>
            <a:lvl1pPr marL="504017" lvl="0" indent="-350012">
              <a:spcBef>
                <a:spcPts val="0"/>
              </a:spcBef>
              <a:spcAft>
                <a:spcPts val="0"/>
              </a:spcAft>
              <a:buSzPts val="1400"/>
              <a:buChar char="●"/>
              <a:defRPr sz="1543"/>
            </a:lvl1pPr>
            <a:lvl2pPr marL="1008035" lvl="1" indent="-336012">
              <a:spcBef>
                <a:spcPts val="0"/>
              </a:spcBef>
              <a:spcAft>
                <a:spcPts val="0"/>
              </a:spcAft>
              <a:buSzPts val="1200"/>
              <a:buChar char="○"/>
              <a:defRPr sz="1323"/>
            </a:lvl2pPr>
            <a:lvl3pPr marL="1512052" lvl="2" indent="-336012">
              <a:spcBef>
                <a:spcPts val="0"/>
              </a:spcBef>
              <a:spcAft>
                <a:spcPts val="0"/>
              </a:spcAft>
              <a:buSzPts val="1200"/>
              <a:buChar char="■"/>
              <a:defRPr sz="1323"/>
            </a:lvl3pPr>
            <a:lvl4pPr marL="2016069" lvl="3" indent="-336012">
              <a:spcBef>
                <a:spcPts val="0"/>
              </a:spcBef>
              <a:spcAft>
                <a:spcPts val="0"/>
              </a:spcAft>
              <a:buSzPts val="1200"/>
              <a:buChar char="●"/>
              <a:defRPr sz="1323"/>
            </a:lvl4pPr>
            <a:lvl5pPr marL="2520086" lvl="4" indent="-336012">
              <a:spcBef>
                <a:spcPts val="0"/>
              </a:spcBef>
              <a:spcAft>
                <a:spcPts val="0"/>
              </a:spcAft>
              <a:buSzPts val="1200"/>
              <a:buChar char="○"/>
              <a:defRPr sz="1323"/>
            </a:lvl5pPr>
            <a:lvl6pPr marL="3024104" lvl="5" indent="-336012">
              <a:spcBef>
                <a:spcPts val="0"/>
              </a:spcBef>
              <a:spcAft>
                <a:spcPts val="0"/>
              </a:spcAft>
              <a:buSzPts val="1200"/>
              <a:buChar char="■"/>
              <a:defRPr sz="1323"/>
            </a:lvl6pPr>
            <a:lvl7pPr marL="3528121" lvl="6" indent="-336012">
              <a:spcBef>
                <a:spcPts val="0"/>
              </a:spcBef>
              <a:spcAft>
                <a:spcPts val="0"/>
              </a:spcAft>
              <a:buSzPts val="1200"/>
              <a:buChar char="●"/>
              <a:defRPr sz="1323"/>
            </a:lvl7pPr>
            <a:lvl8pPr marL="4032138" lvl="7" indent="-336012">
              <a:spcBef>
                <a:spcPts val="0"/>
              </a:spcBef>
              <a:spcAft>
                <a:spcPts val="0"/>
              </a:spcAft>
              <a:buSzPts val="1200"/>
              <a:buChar char="○"/>
              <a:defRPr sz="1323"/>
            </a:lvl8pPr>
            <a:lvl9pPr marL="4536156" lvl="8" indent="-336012">
              <a:spcBef>
                <a:spcPts val="0"/>
              </a:spcBef>
              <a:spcAft>
                <a:spcPts val="0"/>
              </a:spcAft>
              <a:buSzPts val="1200"/>
              <a:buChar char="■"/>
              <a:defRPr sz="1323"/>
            </a:lvl9pPr>
          </a:lstStyle>
          <a:p>
            <a:endParaRPr/>
          </a:p>
        </p:txBody>
      </p:sp>
      <p:sp>
        <p:nvSpPr>
          <p:cNvPr id="28" name="Google Shape;28;p5"/>
          <p:cNvSpPr txBox="1">
            <a:spLocks noGrp="1"/>
          </p:cNvSpPr>
          <p:nvPr>
            <p:ph type="sldNum" idx="12"/>
          </p:nvPr>
        </p:nvSpPr>
        <p:spPr>
          <a:xfrm>
            <a:off x="9359911" y="5160668"/>
            <a:ext cx="604904" cy="433932"/>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13442696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Navy Transition">
  <p:cSld name="Navy Transition">
    <p:spTree>
      <p:nvGrpSpPr>
        <p:cNvPr id="1" name="Shape 27"/>
        <p:cNvGrpSpPr/>
        <p:nvPr/>
      </p:nvGrpSpPr>
      <p:grpSpPr>
        <a:xfrm>
          <a:off x="0" y="0"/>
          <a:ext cx="0" cy="0"/>
          <a:chOff x="0" y="0"/>
          <a:chExt cx="0" cy="0"/>
        </a:xfrm>
      </p:grpSpPr>
      <p:sp>
        <p:nvSpPr>
          <p:cNvPr id="29" name="Google Shape;29;p25"/>
          <p:cNvSpPr txBox="1">
            <a:spLocks noGrp="1"/>
          </p:cNvSpPr>
          <p:nvPr>
            <p:ph type="title"/>
          </p:nvPr>
        </p:nvSpPr>
        <p:spPr>
          <a:xfrm>
            <a:off x="362492" y="2481458"/>
            <a:ext cx="9355667" cy="757396"/>
          </a:xfrm>
          <a:prstGeom prst="rect">
            <a:avLst/>
          </a:prstGeom>
          <a:noFill/>
          <a:ln>
            <a:noFill/>
          </a:ln>
        </p:spPr>
        <p:txBody>
          <a:bodyPr spcFirstLastPara="1" wrap="square" lIns="91425" tIns="91425" rIns="91425" bIns="91425" anchor="t" anchorCtr="0">
            <a:noAutofit/>
          </a:bodyPr>
          <a:lstStyle>
            <a:lvl1pPr marR="0" lvl="0" algn="ctr">
              <a:lnSpc>
                <a:spcPct val="100000"/>
              </a:lnSpc>
              <a:spcBef>
                <a:spcPts val="0"/>
              </a:spcBef>
              <a:spcAft>
                <a:spcPts val="0"/>
              </a:spcAft>
              <a:buClr>
                <a:srgbClr val="FFFFFF"/>
              </a:buClr>
              <a:buSzPts val="4800"/>
              <a:buFont typeface="Avenir"/>
              <a:buNone/>
              <a:defRPr sz="5292" b="1" i="0" u="none" strike="noStrike" cap="none">
                <a:solidFill>
                  <a:srgbClr val="FFFFFF"/>
                </a:solidFill>
                <a:latin typeface="Avenir"/>
                <a:ea typeface="Avenir"/>
                <a:cs typeface="Avenir"/>
                <a:sym typeface="Avenir"/>
              </a:defRPr>
            </a:lvl1pPr>
            <a:lvl2pPr lvl="1" algn="l">
              <a:lnSpc>
                <a:spcPct val="100000"/>
              </a:lnSpc>
              <a:spcBef>
                <a:spcPts val="0"/>
              </a:spcBef>
              <a:spcAft>
                <a:spcPts val="0"/>
              </a:spcAft>
              <a:buSzPts val="1400"/>
              <a:buNone/>
              <a:defRPr sz="1984"/>
            </a:lvl2pPr>
            <a:lvl3pPr lvl="2" algn="l">
              <a:lnSpc>
                <a:spcPct val="100000"/>
              </a:lnSpc>
              <a:spcBef>
                <a:spcPts val="0"/>
              </a:spcBef>
              <a:spcAft>
                <a:spcPts val="0"/>
              </a:spcAft>
              <a:buSzPts val="1400"/>
              <a:buNone/>
              <a:defRPr sz="1984"/>
            </a:lvl3pPr>
            <a:lvl4pPr lvl="3" algn="l">
              <a:lnSpc>
                <a:spcPct val="100000"/>
              </a:lnSpc>
              <a:spcBef>
                <a:spcPts val="0"/>
              </a:spcBef>
              <a:spcAft>
                <a:spcPts val="0"/>
              </a:spcAft>
              <a:buSzPts val="1400"/>
              <a:buNone/>
              <a:defRPr sz="1984"/>
            </a:lvl4pPr>
            <a:lvl5pPr lvl="4" algn="l">
              <a:lnSpc>
                <a:spcPct val="100000"/>
              </a:lnSpc>
              <a:spcBef>
                <a:spcPts val="0"/>
              </a:spcBef>
              <a:spcAft>
                <a:spcPts val="0"/>
              </a:spcAft>
              <a:buSzPts val="1400"/>
              <a:buNone/>
              <a:defRPr sz="1984"/>
            </a:lvl5pPr>
            <a:lvl6pPr lvl="5" algn="l">
              <a:lnSpc>
                <a:spcPct val="100000"/>
              </a:lnSpc>
              <a:spcBef>
                <a:spcPts val="0"/>
              </a:spcBef>
              <a:spcAft>
                <a:spcPts val="0"/>
              </a:spcAft>
              <a:buSzPts val="1400"/>
              <a:buNone/>
              <a:defRPr sz="1984"/>
            </a:lvl6pPr>
            <a:lvl7pPr lvl="6" algn="l">
              <a:lnSpc>
                <a:spcPct val="100000"/>
              </a:lnSpc>
              <a:spcBef>
                <a:spcPts val="0"/>
              </a:spcBef>
              <a:spcAft>
                <a:spcPts val="0"/>
              </a:spcAft>
              <a:buSzPts val="1400"/>
              <a:buNone/>
              <a:defRPr sz="1984"/>
            </a:lvl7pPr>
            <a:lvl8pPr lvl="7" algn="l">
              <a:lnSpc>
                <a:spcPct val="100000"/>
              </a:lnSpc>
              <a:spcBef>
                <a:spcPts val="0"/>
              </a:spcBef>
              <a:spcAft>
                <a:spcPts val="0"/>
              </a:spcAft>
              <a:buSzPts val="1400"/>
              <a:buNone/>
              <a:defRPr sz="1984"/>
            </a:lvl8pPr>
            <a:lvl9pPr lvl="8" algn="l">
              <a:lnSpc>
                <a:spcPct val="100000"/>
              </a:lnSpc>
              <a:spcBef>
                <a:spcPts val="0"/>
              </a:spcBef>
              <a:spcAft>
                <a:spcPts val="0"/>
              </a:spcAft>
              <a:buSzPts val="1400"/>
              <a:buNone/>
              <a:defRPr sz="1984"/>
            </a:lvl9pPr>
          </a:lstStyle>
          <a:p>
            <a:endParaRPr/>
          </a:p>
        </p:txBody>
      </p:sp>
      <p:sp>
        <p:nvSpPr>
          <p:cNvPr id="30" name="Google Shape;30;p25"/>
          <p:cNvSpPr txBox="1">
            <a:spLocks noGrp="1"/>
          </p:cNvSpPr>
          <p:nvPr>
            <p:ph type="sldNum" idx="12"/>
          </p:nvPr>
        </p:nvSpPr>
        <p:spPr>
          <a:xfrm>
            <a:off x="9433260" y="5236564"/>
            <a:ext cx="604904" cy="433932"/>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433" b="0" i="0" u="none" strike="noStrike" cap="none">
                <a:solidFill>
                  <a:srgbClr val="FFFFFF"/>
                </a:solidFill>
                <a:latin typeface="Avenir"/>
                <a:ea typeface="Avenir"/>
                <a:cs typeface="Avenir"/>
                <a:sym typeface="Avenir"/>
              </a:defRPr>
            </a:lvl1pPr>
            <a:lvl2pPr marL="0" marR="0" lvl="1" indent="0" algn="r">
              <a:lnSpc>
                <a:spcPct val="100000"/>
              </a:lnSpc>
              <a:spcBef>
                <a:spcPts val="0"/>
              </a:spcBef>
              <a:spcAft>
                <a:spcPts val="0"/>
              </a:spcAft>
              <a:buClr>
                <a:srgbClr val="000000"/>
              </a:buClr>
              <a:buSzPts val="1300"/>
              <a:buFont typeface="Arial"/>
              <a:buNone/>
              <a:defRPr sz="1433" b="0" i="0" u="none" strike="noStrike" cap="none">
                <a:solidFill>
                  <a:srgbClr val="FFFFFF"/>
                </a:solidFill>
                <a:latin typeface="Avenir"/>
                <a:ea typeface="Avenir"/>
                <a:cs typeface="Avenir"/>
                <a:sym typeface="Avenir"/>
              </a:defRPr>
            </a:lvl2pPr>
            <a:lvl3pPr marL="0" marR="0" lvl="2" indent="0" algn="r">
              <a:lnSpc>
                <a:spcPct val="100000"/>
              </a:lnSpc>
              <a:spcBef>
                <a:spcPts val="0"/>
              </a:spcBef>
              <a:spcAft>
                <a:spcPts val="0"/>
              </a:spcAft>
              <a:buClr>
                <a:srgbClr val="000000"/>
              </a:buClr>
              <a:buSzPts val="1300"/>
              <a:buFont typeface="Arial"/>
              <a:buNone/>
              <a:defRPr sz="1433" b="0" i="0" u="none" strike="noStrike" cap="none">
                <a:solidFill>
                  <a:srgbClr val="FFFFFF"/>
                </a:solidFill>
                <a:latin typeface="Avenir"/>
                <a:ea typeface="Avenir"/>
                <a:cs typeface="Avenir"/>
                <a:sym typeface="Avenir"/>
              </a:defRPr>
            </a:lvl3pPr>
            <a:lvl4pPr marL="0" marR="0" lvl="3" indent="0" algn="r">
              <a:lnSpc>
                <a:spcPct val="100000"/>
              </a:lnSpc>
              <a:spcBef>
                <a:spcPts val="0"/>
              </a:spcBef>
              <a:spcAft>
                <a:spcPts val="0"/>
              </a:spcAft>
              <a:buClr>
                <a:srgbClr val="000000"/>
              </a:buClr>
              <a:buSzPts val="1300"/>
              <a:buFont typeface="Arial"/>
              <a:buNone/>
              <a:defRPr sz="1433" b="0" i="0" u="none" strike="noStrike" cap="none">
                <a:solidFill>
                  <a:srgbClr val="FFFFFF"/>
                </a:solidFill>
                <a:latin typeface="Avenir"/>
                <a:ea typeface="Avenir"/>
                <a:cs typeface="Avenir"/>
                <a:sym typeface="Avenir"/>
              </a:defRPr>
            </a:lvl4pPr>
            <a:lvl5pPr marL="0" marR="0" lvl="4" indent="0" algn="r">
              <a:lnSpc>
                <a:spcPct val="100000"/>
              </a:lnSpc>
              <a:spcBef>
                <a:spcPts val="0"/>
              </a:spcBef>
              <a:spcAft>
                <a:spcPts val="0"/>
              </a:spcAft>
              <a:buClr>
                <a:srgbClr val="000000"/>
              </a:buClr>
              <a:buSzPts val="1300"/>
              <a:buFont typeface="Arial"/>
              <a:buNone/>
              <a:defRPr sz="1433" b="0" i="0" u="none" strike="noStrike" cap="none">
                <a:solidFill>
                  <a:srgbClr val="FFFFFF"/>
                </a:solidFill>
                <a:latin typeface="Avenir"/>
                <a:ea typeface="Avenir"/>
                <a:cs typeface="Avenir"/>
                <a:sym typeface="Avenir"/>
              </a:defRPr>
            </a:lvl5pPr>
            <a:lvl6pPr marL="0" marR="0" lvl="5" indent="0" algn="r">
              <a:lnSpc>
                <a:spcPct val="100000"/>
              </a:lnSpc>
              <a:spcBef>
                <a:spcPts val="0"/>
              </a:spcBef>
              <a:spcAft>
                <a:spcPts val="0"/>
              </a:spcAft>
              <a:buClr>
                <a:srgbClr val="000000"/>
              </a:buClr>
              <a:buSzPts val="1300"/>
              <a:buFont typeface="Arial"/>
              <a:buNone/>
              <a:defRPr sz="1433" b="0" i="0" u="none" strike="noStrike" cap="none">
                <a:solidFill>
                  <a:srgbClr val="FFFFFF"/>
                </a:solidFill>
                <a:latin typeface="Avenir"/>
                <a:ea typeface="Avenir"/>
                <a:cs typeface="Avenir"/>
                <a:sym typeface="Avenir"/>
              </a:defRPr>
            </a:lvl6pPr>
            <a:lvl7pPr marL="0" marR="0" lvl="6" indent="0" algn="r">
              <a:lnSpc>
                <a:spcPct val="100000"/>
              </a:lnSpc>
              <a:spcBef>
                <a:spcPts val="0"/>
              </a:spcBef>
              <a:spcAft>
                <a:spcPts val="0"/>
              </a:spcAft>
              <a:buClr>
                <a:srgbClr val="000000"/>
              </a:buClr>
              <a:buSzPts val="1300"/>
              <a:buFont typeface="Arial"/>
              <a:buNone/>
              <a:defRPr sz="1433" b="0" i="0" u="none" strike="noStrike" cap="none">
                <a:solidFill>
                  <a:srgbClr val="FFFFFF"/>
                </a:solidFill>
                <a:latin typeface="Avenir"/>
                <a:ea typeface="Avenir"/>
                <a:cs typeface="Avenir"/>
                <a:sym typeface="Avenir"/>
              </a:defRPr>
            </a:lvl7pPr>
            <a:lvl8pPr marL="0" marR="0" lvl="7" indent="0" algn="r">
              <a:lnSpc>
                <a:spcPct val="100000"/>
              </a:lnSpc>
              <a:spcBef>
                <a:spcPts val="0"/>
              </a:spcBef>
              <a:spcAft>
                <a:spcPts val="0"/>
              </a:spcAft>
              <a:buClr>
                <a:srgbClr val="000000"/>
              </a:buClr>
              <a:buSzPts val="1300"/>
              <a:buFont typeface="Arial"/>
              <a:buNone/>
              <a:defRPr sz="1433" b="0" i="0" u="none" strike="noStrike" cap="none">
                <a:solidFill>
                  <a:srgbClr val="FFFFFF"/>
                </a:solidFill>
                <a:latin typeface="Avenir"/>
                <a:ea typeface="Avenir"/>
                <a:cs typeface="Avenir"/>
                <a:sym typeface="Avenir"/>
              </a:defRPr>
            </a:lvl8pPr>
            <a:lvl9pPr marL="0" marR="0" lvl="8" indent="0" algn="r">
              <a:lnSpc>
                <a:spcPct val="100000"/>
              </a:lnSpc>
              <a:spcBef>
                <a:spcPts val="0"/>
              </a:spcBef>
              <a:spcAft>
                <a:spcPts val="0"/>
              </a:spcAft>
              <a:buClr>
                <a:srgbClr val="000000"/>
              </a:buClr>
              <a:buSzPts val="1300"/>
              <a:buFont typeface="Arial"/>
              <a:buNone/>
              <a:defRPr sz="1433" b="0" i="0" u="none" strike="noStrike" cap="none">
                <a:solidFill>
                  <a:srgbClr val="FFFFFF"/>
                </a:solidFill>
                <a:latin typeface="Avenir"/>
                <a:ea typeface="Avenir"/>
                <a:cs typeface="Avenir"/>
                <a:sym typeface="Avenir"/>
              </a:defRPr>
            </a:lvl9pPr>
          </a:lstStyle>
          <a:p>
            <a:fld id="{00000000-1234-1234-1234-123412341234}" type="slidenum">
              <a:rPr lang="en" smtClean="0"/>
              <a:pPr/>
              <a:t>‹#›</a:t>
            </a:fld>
            <a:endParaRPr lang="en"/>
          </a:p>
        </p:txBody>
      </p:sp>
      <p:pic>
        <p:nvPicPr>
          <p:cNvPr id="3" name="Picture 2" descr="A blue and green rectangle with green lines&#10;&#10;Description automatically generated">
            <a:extLst>
              <a:ext uri="{FF2B5EF4-FFF2-40B4-BE49-F238E27FC236}">
                <a16:creationId xmlns:a16="http://schemas.microsoft.com/office/drawing/2014/main" id="{765B7D62-A66A-C531-EFE2-CEA013EAE02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9"/>
            <a:ext cx="10080706" cy="5670397"/>
          </a:xfrm>
          <a:prstGeom prst="rect">
            <a:avLst/>
          </a:prstGeom>
        </p:spPr>
      </p:pic>
    </p:spTree>
    <p:extLst>
      <p:ext uri="{BB962C8B-B14F-4D97-AF65-F5344CB8AC3E}">
        <p14:creationId xmlns:p14="http://schemas.microsoft.com/office/powerpoint/2010/main" val="1053864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36025AC-E54F-4981-87D2-4FFC82DEDE75}"/>
              </a:ext>
            </a:extLst>
          </p:cNvPr>
          <p:cNvSpPr/>
          <p:nvPr userDrawn="1"/>
        </p:nvSpPr>
        <p:spPr>
          <a:xfrm>
            <a:off x="0" y="1706337"/>
            <a:ext cx="10080625" cy="316711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68C1CF0-A86A-48B4-94F0-C767F82A2297}"/>
              </a:ext>
            </a:extLst>
          </p:cNvPr>
          <p:cNvSpPr>
            <a:spLocks noGrp="1"/>
          </p:cNvSpPr>
          <p:nvPr>
            <p:ph type="ctrTitle" hasCustomPrompt="1"/>
          </p:nvPr>
        </p:nvSpPr>
        <p:spPr>
          <a:xfrm>
            <a:off x="663582" y="2308178"/>
            <a:ext cx="8283125" cy="1256750"/>
          </a:xfrm>
        </p:spPr>
        <p:txBody>
          <a:bodyPr anchor="b">
            <a:noAutofit/>
          </a:bodyPr>
          <a:lstStyle>
            <a:lvl1pPr algn="l">
              <a:lnSpc>
                <a:spcPts val="4500"/>
              </a:lnSpc>
              <a:defRPr sz="5400" cap="all" spc="300" baseline="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B87350CD-6907-48BE-9852-6FCAD0CC9E00}"/>
              </a:ext>
            </a:extLst>
          </p:cNvPr>
          <p:cNvSpPr>
            <a:spLocks noGrp="1"/>
          </p:cNvSpPr>
          <p:nvPr>
            <p:ph type="subTitle" idx="1"/>
          </p:nvPr>
        </p:nvSpPr>
        <p:spPr>
          <a:xfrm>
            <a:off x="663582" y="3688444"/>
            <a:ext cx="7559675" cy="294250"/>
          </a:xfrm>
        </p:spPr>
        <p:txBody>
          <a:bodyPr>
            <a:no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6" name="Picture 5" descr="A close up of a sign&#10;&#10;Description automatically generated">
            <a:extLst>
              <a:ext uri="{FF2B5EF4-FFF2-40B4-BE49-F238E27FC236}">
                <a16:creationId xmlns:a16="http://schemas.microsoft.com/office/drawing/2014/main" id="{8E7C0F8E-0030-BB42-8663-E83741D579E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3582" y="417085"/>
            <a:ext cx="4282772" cy="988332"/>
          </a:xfrm>
          <a:prstGeom prst="rect">
            <a:avLst/>
          </a:prstGeom>
        </p:spPr>
      </p:pic>
      <p:sp>
        <p:nvSpPr>
          <p:cNvPr id="8" name="Rectangle 7">
            <a:extLst>
              <a:ext uri="{FF2B5EF4-FFF2-40B4-BE49-F238E27FC236}">
                <a16:creationId xmlns:a16="http://schemas.microsoft.com/office/drawing/2014/main" id="{777946FB-D0A3-F140-812B-76DC1964CF97}"/>
              </a:ext>
            </a:extLst>
          </p:cNvPr>
          <p:cNvSpPr/>
          <p:nvPr userDrawn="1"/>
        </p:nvSpPr>
        <p:spPr>
          <a:xfrm>
            <a:off x="0" y="4873451"/>
            <a:ext cx="10080624" cy="1235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65895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DEDB7-E307-48BD-A94C-29FF23A4DE66}"/>
              </a:ext>
            </a:extLst>
          </p:cNvPr>
          <p:cNvSpPr>
            <a:spLocks noGrp="1"/>
          </p:cNvSpPr>
          <p:nvPr>
            <p:ph type="title" hasCustomPrompt="1"/>
          </p:nvPr>
        </p:nvSpPr>
        <p:spPr>
          <a:xfrm>
            <a:off x="693738" y="301625"/>
            <a:ext cx="8693150" cy="493975"/>
          </a:xfrm>
        </p:spPr>
        <p:txBody>
          <a:bodyPr>
            <a:normAutofit/>
          </a:bodyPr>
          <a:lstStyle>
            <a:lvl1pPr marL="182880">
              <a:defRPr sz="2400" cap="all" spc="300" baseline="0">
                <a:solidFill>
                  <a:schemeClr val="tx2"/>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FCE061A2-FA84-4325-AF27-53573ECDE76F}"/>
              </a:ext>
            </a:extLst>
          </p:cNvPr>
          <p:cNvSpPr>
            <a:spLocks noGrp="1"/>
          </p:cNvSpPr>
          <p:nvPr>
            <p:ph idx="1"/>
          </p:nvPr>
        </p:nvSpPr>
        <p:spPr>
          <a:xfrm>
            <a:off x="693738" y="869963"/>
            <a:ext cx="8693150" cy="3597275"/>
          </a:xfrm>
        </p:spPr>
        <p:txBody>
          <a:bodyPr>
            <a:normAutofit/>
          </a:bodyPr>
          <a:lstStyle>
            <a:lvl1pPr marL="0" indent="0">
              <a:buNone/>
              <a:defRPr sz="1400"/>
            </a:lvl1pPr>
            <a:lvl2pPr>
              <a:defRPr sz="1200"/>
            </a:lvl2pPr>
            <a:lvl3pPr>
              <a:defRPr sz="1100"/>
            </a:lvl3pPr>
            <a:lvl4pPr>
              <a:defRPr sz="105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BC969B85-ACC0-4DD8-8BE6-BC0D8CA89EA5}"/>
              </a:ext>
            </a:extLst>
          </p:cNvPr>
          <p:cNvSpPr>
            <a:spLocks noGrp="1"/>
          </p:cNvSpPr>
          <p:nvPr>
            <p:ph type="sldNum" sz="quarter" idx="12"/>
          </p:nvPr>
        </p:nvSpPr>
        <p:spPr/>
        <p:txBody>
          <a:bodyPr/>
          <a:lstStyle/>
          <a:p>
            <a:fld id="{8771BDF8-D4A4-4B93-862A-E82DC966FCBF}" type="slidenum">
              <a:rPr lang="en-US" smtClean="0"/>
              <a:t>‹#›</a:t>
            </a:fld>
            <a:endParaRPr lang="en-US" dirty="0"/>
          </a:p>
        </p:txBody>
      </p:sp>
      <p:cxnSp>
        <p:nvCxnSpPr>
          <p:cNvPr id="8" name="Straight Connector 7">
            <a:extLst>
              <a:ext uri="{FF2B5EF4-FFF2-40B4-BE49-F238E27FC236}">
                <a16:creationId xmlns:a16="http://schemas.microsoft.com/office/drawing/2014/main" id="{1A016677-2BAD-4579-B46C-5DA8C67CCCD4}"/>
              </a:ext>
            </a:extLst>
          </p:cNvPr>
          <p:cNvCxnSpPr>
            <a:cxnSpLocks/>
          </p:cNvCxnSpPr>
          <p:nvPr userDrawn="1"/>
        </p:nvCxnSpPr>
        <p:spPr>
          <a:xfrm flipV="1">
            <a:off x="690138" y="301626"/>
            <a:ext cx="0" cy="493974"/>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67385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DEDB7-E307-48BD-A94C-29FF23A4DE66}"/>
              </a:ext>
            </a:extLst>
          </p:cNvPr>
          <p:cNvSpPr>
            <a:spLocks noGrp="1"/>
          </p:cNvSpPr>
          <p:nvPr>
            <p:ph type="title" hasCustomPrompt="1"/>
          </p:nvPr>
        </p:nvSpPr>
        <p:spPr>
          <a:xfrm>
            <a:off x="693738" y="301625"/>
            <a:ext cx="8693150" cy="493975"/>
          </a:xfrm>
        </p:spPr>
        <p:txBody>
          <a:bodyPr>
            <a:normAutofit/>
          </a:bodyPr>
          <a:lstStyle>
            <a:lvl1pPr marL="182880">
              <a:defRPr sz="2400" cap="all" spc="300" baseline="0">
                <a:solidFill>
                  <a:schemeClr val="tx2"/>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FCE061A2-FA84-4325-AF27-53573ECDE76F}"/>
              </a:ext>
            </a:extLst>
          </p:cNvPr>
          <p:cNvSpPr>
            <a:spLocks noGrp="1"/>
          </p:cNvSpPr>
          <p:nvPr>
            <p:ph idx="1"/>
          </p:nvPr>
        </p:nvSpPr>
        <p:spPr>
          <a:xfrm>
            <a:off x="3189287" y="1196521"/>
            <a:ext cx="5761945" cy="1453023"/>
          </a:xfrm>
        </p:spPr>
        <p:txBody>
          <a:bodyPr>
            <a:normAutofit/>
          </a:bodyPr>
          <a:lstStyle>
            <a:lvl1pPr marL="0" indent="0">
              <a:buNone/>
              <a:defRPr sz="1400"/>
            </a:lvl1pPr>
            <a:lvl2pPr marL="457200" indent="0">
              <a:buNone/>
              <a:defRPr sz="1200"/>
            </a:lvl2pPr>
            <a:lvl3pPr marL="914400" indent="0">
              <a:buNone/>
              <a:defRPr sz="1100"/>
            </a:lvl3pPr>
            <a:lvl4pPr marL="1371600" indent="0">
              <a:buNone/>
              <a:defRPr sz="1050"/>
            </a:lvl4pPr>
            <a:lvl5pPr marL="1828800" indent="0">
              <a:buNone/>
              <a:defRPr sz="1050"/>
            </a:lvl5pPr>
          </a:lstStyle>
          <a:p>
            <a:pPr lvl="0"/>
            <a:r>
              <a:rPr lang="en-US" dirty="0"/>
              <a:t>Click to edit Master text styles</a:t>
            </a:r>
          </a:p>
          <a:p>
            <a:pPr lvl="1"/>
            <a:r>
              <a:rPr lang="en-US" dirty="0"/>
              <a:t>Second level</a:t>
            </a:r>
          </a:p>
          <a:p>
            <a:pPr lvl="2"/>
            <a:r>
              <a:rPr lang="en-US" dirty="0"/>
              <a:t>Third level</a:t>
            </a:r>
          </a:p>
        </p:txBody>
      </p:sp>
      <p:sp>
        <p:nvSpPr>
          <p:cNvPr id="6" name="Slide Number Placeholder 5">
            <a:extLst>
              <a:ext uri="{FF2B5EF4-FFF2-40B4-BE49-F238E27FC236}">
                <a16:creationId xmlns:a16="http://schemas.microsoft.com/office/drawing/2014/main" id="{BC969B85-ACC0-4DD8-8BE6-BC0D8CA89EA5}"/>
              </a:ext>
            </a:extLst>
          </p:cNvPr>
          <p:cNvSpPr>
            <a:spLocks noGrp="1"/>
          </p:cNvSpPr>
          <p:nvPr>
            <p:ph type="sldNum" sz="quarter" idx="12"/>
          </p:nvPr>
        </p:nvSpPr>
        <p:spPr/>
        <p:txBody>
          <a:bodyPr/>
          <a:lstStyle/>
          <a:p>
            <a:fld id="{8771BDF8-D4A4-4B93-862A-E82DC966FCBF}" type="slidenum">
              <a:rPr lang="en-US" smtClean="0"/>
              <a:t>‹#›</a:t>
            </a:fld>
            <a:endParaRPr lang="en-US" dirty="0"/>
          </a:p>
        </p:txBody>
      </p:sp>
      <p:cxnSp>
        <p:nvCxnSpPr>
          <p:cNvPr id="8" name="Straight Connector 7">
            <a:extLst>
              <a:ext uri="{FF2B5EF4-FFF2-40B4-BE49-F238E27FC236}">
                <a16:creationId xmlns:a16="http://schemas.microsoft.com/office/drawing/2014/main" id="{1A016677-2BAD-4579-B46C-5DA8C67CCCD4}"/>
              </a:ext>
            </a:extLst>
          </p:cNvPr>
          <p:cNvCxnSpPr>
            <a:cxnSpLocks/>
          </p:cNvCxnSpPr>
          <p:nvPr userDrawn="1"/>
        </p:nvCxnSpPr>
        <p:spPr>
          <a:xfrm flipV="1">
            <a:off x="690138" y="301626"/>
            <a:ext cx="0" cy="493974"/>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E5A14C8E-FD2A-7246-A161-5D826E699082}"/>
              </a:ext>
            </a:extLst>
          </p:cNvPr>
          <p:cNvSpPr>
            <a:spLocks noGrp="1"/>
          </p:cNvSpPr>
          <p:nvPr>
            <p:ph idx="14"/>
          </p:nvPr>
        </p:nvSpPr>
        <p:spPr>
          <a:xfrm>
            <a:off x="3189287" y="3077937"/>
            <a:ext cx="5761945" cy="1723571"/>
          </a:xfrm>
        </p:spPr>
        <p:txBody>
          <a:bodyPr>
            <a:normAutofit/>
          </a:bodyPr>
          <a:lstStyle>
            <a:lvl1pPr marL="0" indent="0">
              <a:buNone/>
              <a:defRPr sz="1400"/>
            </a:lvl1pPr>
            <a:lvl2pPr marL="457200" indent="0">
              <a:buNone/>
              <a:defRPr sz="1200"/>
            </a:lvl2pPr>
            <a:lvl3pPr marL="914400" indent="0">
              <a:buNone/>
              <a:defRPr sz="1100"/>
            </a:lvl3pPr>
            <a:lvl4pPr marL="1371600" indent="0">
              <a:buNone/>
              <a:defRPr sz="1050"/>
            </a:lvl4pPr>
            <a:lvl5pPr marL="1828800" indent="0">
              <a:buNone/>
              <a:defRPr sz="1050"/>
            </a:lvl5pPr>
          </a:lstStyle>
          <a:p>
            <a:pPr lvl="0"/>
            <a:r>
              <a:rPr lang="en-US" dirty="0"/>
              <a:t>Click to edit Master text styles</a:t>
            </a:r>
          </a:p>
          <a:p>
            <a:pPr lvl="1"/>
            <a:r>
              <a:rPr lang="en-US" dirty="0"/>
              <a:t>Second level</a:t>
            </a:r>
          </a:p>
          <a:p>
            <a:pPr lvl="2"/>
            <a:r>
              <a:rPr lang="en-US" dirty="0"/>
              <a:t>Third level</a:t>
            </a:r>
          </a:p>
        </p:txBody>
      </p:sp>
      <p:sp>
        <p:nvSpPr>
          <p:cNvPr id="9" name="Picture Placeholder 8">
            <a:extLst>
              <a:ext uri="{FF2B5EF4-FFF2-40B4-BE49-F238E27FC236}">
                <a16:creationId xmlns:a16="http://schemas.microsoft.com/office/drawing/2014/main" id="{6ACEC573-3386-AD40-8855-765972ADB70C}"/>
              </a:ext>
            </a:extLst>
          </p:cNvPr>
          <p:cNvSpPr>
            <a:spLocks noGrp="1"/>
          </p:cNvSpPr>
          <p:nvPr>
            <p:ph type="pic" sz="quarter" idx="15"/>
          </p:nvPr>
        </p:nvSpPr>
        <p:spPr>
          <a:xfrm>
            <a:off x="1181327" y="1196522"/>
            <a:ext cx="1567089" cy="1453023"/>
          </a:xfrm>
        </p:spPr>
        <p:txBody>
          <a:bodyPr>
            <a:normAutofit/>
          </a:bodyPr>
          <a:lstStyle>
            <a:lvl1pPr marL="0" indent="0">
              <a:buNone/>
              <a:defRPr sz="1200"/>
            </a:lvl1pPr>
          </a:lstStyle>
          <a:p>
            <a:endParaRPr lang="en-US" dirty="0"/>
          </a:p>
        </p:txBody>
      </p:sp>
      <p:sp>
        <p:nvSpPr>
          <p:cNvPr id="10" name="Picture Placeholder 8">
            <a:extLst>
              <a:ext uri="{FF2B5EF4-FFF2-40B4-BE49-F238E27FC236}">
                <a16:creationId xmlns:a16="http://schemas.microsoft.com/office/drawing/2014/main" id="{B885FC22-4BBC-7846-B89C-2AA734132CB3}"/>
              </a:ext>
            </a:extLst>
          </p:cNvPr>
          <p:cNvSpPr>
            <a:spLocks noGrp="1"/>
          </p:cNvSpPr>
          <p:nvPr>
            <p:ph type="pic" sz="quarter" idx="16"/>
          </p:nvPr>
        </p:nvSpPr>
        <p:spPr>
          <a:xfrm>
            <a:off x="1181326" y="3077937"/>
            <a:ext cx="1567089" cy="1453023"/>
          </a:xfrm>
        </p:spPr>
        <p:txBody>
          <a:bodyPr>
            <a:normAutofit/>
          </a:bodyPr>
          <a:lstStyle>
            <a:lvl1pPr marL="0" indent="0">
              <a:buNone/>
              <a:defRPr sz="1200"/>
            </a:lvl1pPr>
          </a:lstStyle>
          <a:p>
            <a:endParaRPr lang="en-US" dirty="0"/>
          </a:p>
        </p:txBody>
      </p:sp>
    </p:spTree>
    <p:extLst>
      <p:ext uri="{BB962C8B-B14F-4D97-AF65-F5344CB8AC3E}">
        <p14:creationId xmlns:p14="http://schemas.microsoft.com/office/powerpoint/2010/main" val="41814489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1A8E6-B675-42FA-B003-748BF3B9C72B}"/>
              </a:ext>
            </a:extLst>
          </p:cNvPr>
          <p:cNvSpPr>
            <a:spLocks noGrp="1"/>
          </p:cNvSpPr>
          <p:nvPr>
            <p:ph type="title" hasCustomPrompt="1"/>
          </p:nvPr>
        </p:nvSpPr>
        <p:spPr>
          <a:xfrm>
            <a:off x="687388" y="1414463"/>
            <a:ext cx="8694737" cy="2357437"/>
          </a:xfrm>
        </p:spPr>
        <p:txBody>
          <a:bodyPr anchor="b"/>
          <a:lstStyle>
            <a:lvl1pPr>
              <a:defRPr sz="6000" cap="all" spc="300" baseline="0">
                <a:solidFill>
                  <a:schemeClr val="tx2"/>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8282EEE9-FF04-448D-9EC9-CF322F765915}"/>
              </a:ext>
            </a:extLst>
          </p:cNvPr>
          <p:cNvSpPr>
            <a:spLocks noGrp="1"/>
          </p:cNvSpPr>
          <p:nvPr>
            <p:ph type="body" idx="1"/>
          </p:nvPr>
        </p:nvSpPr>
        <p:spPr>
          <a:xfrm>
            <a:off x="687388" y="3794125"/>
            <a:ext cx="8694737" cy="124142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AA05FDF9-EA36-4CBD-B5E4-68A045FDAD70}"/>
              </a:ext>
            </a:extLst>
          </p:cNvPr>
          <p:cNvSpPr>
            <a:spLocks noGrp="1"/>
          </p:cNvSpPr>
          <p:nvPr>
            <p:ph type="sldNum" sz="quarter" idx="12"/>
          </p:nvPr>
        </p:nvSpPr>
        <p:spPr/>
        <p:txBody>
          <a:bodyPr/>
          <a:lstStyle/>
          <a:p>
            <a:fld id="{8771BDF8-D4A4-4B93-862A-E82DC966FCBF}" type="slidenum">
              <a:rPr lang="en-US" smtClean="0"/>
              <a:t>‹#›</a:t>
            </a:fld>
            <a:endParaRPr lang="en-US" dirty="0"/>
          </a:p>
        </p:txBody>
      </p:sp>
    </p:spTree>
    <p:extLst>
      <p:ext uri="{BB962C8B-B14F-4D97-AF65-F5344CB8AC3E}">
        <p14:creationId xmlns:p14="http://schemas.microsoft.com/office/powerpoint/2010/main" val="11658169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2B9AAC7-64D5-4023-97A2-BDD791BE812B}"/>
              </a:ext>
            </a:extLst>
          </p:cNvPr>
          <p:cNvSpPr>
            <a:spLocks noGrp="1"/>
          </p:cNvSpPr>
          <p:nvPr>
            <p:ph type="sldNum" sz="quarter" idx="12"/>
          </p:nvPr>
        </p:nvSpPr>
        <p:spPr/>
        <p:txBody>
          <a:bodyPr/>
          <a:lstStyle/>
          <a:p>
            <a:fld id="{8771BDF8-D4A4-4B93-862A-E82DC966FCBF}" type="slidenum">
              <a:rPr lang="en-US" smtClean="0"/>
              <a:t>‹#›</a:t>
            </a:fld>
            <a:endParaRPr lang="en-US" dirty="0"/>
          </a:p>
        </p:txBody>
      </p:sp>
      <p:sp>
        <p:nvSpPr>
          <p:cNvPr id="9" name="Title 1">
            <a:extLst>
              <a:ext uri="{FF2B5EF4-FFF2-40B4-BE49-F238E27FC236}">
                <a16:creationId xmlns:a16="http://schemas.microsoft.com/office/drawing/2014/main" id="{DC2F85BD-E60A-4C48-A3DA-EB5E3E7176FF}"/>
              </a:ext>
            </a:extLst>
          </p:cNvPr>
          <p:cNvSpPr>
            <a:spLocks noGrp="1"/>
          </p:cNvSpPr>
          <p:nvPr>
            <p:ph type="title" hasCustomPrompt="1"/>
          </p:nvPr>
        </p:nvSpPr>
        <p:spPr>
          <a:xfrm>
            <a:off x="693738" y="301625"/>
            <a:ext cx="8693150" cy="493975"/>
          </a:xfrm>
        </p:spPr>
        <p:txBody>
          <a:bodyPr>
            <a:normAutofit/>
          </a:bodyPr>
          <a:lstStyle>
            <a:lvl1pPr marL="182880">
              <a:defRPr sz="2400" cap="all" spc="300" baseline="0">
                <a:solidFill>
                  <a:schemeClr val="tx2"/>
                </a:solidFill>
              </a:defRPr>
            </a:lvl1pPr>
          </a:lstStyle>
          <a:p>
            <a:r>
              <a:rPr lang="en-US" dirty="0"/>
              <a:t>CLICK TO EDIT MASTER TITLE STYLE</a:t>
            </a:r>
          </a:p>
        </p:txBody>
      </p:sp>
      <p:sp>
        <p:nvSpPr>
          <p:cNvPr id="10" name="Content Placeholder 2">
            <a:extLst>
              <a:ext uri="{FF2B5EF4-FFF2-40B4-BE49-F238E27FC236}">
                <a16:creationId xmlns:a16="http://schemas.microsoft.com/office/drawing/2014/main" id="{861FEB44-8FFD-4E55-9268-8070AA4FF82C}"/>
              </a:ext>
            </a:extLst>
          </p:cNvPr>
          <p:cNvSpPr>
            <a:spLocks noGrp="1"/>
          </p:cNvSpPr>
          <p:nvPr>
            <p:ph idx="1"/>
          </p:nvPr>
        </p:nvSpPr>
        <p:spPr>
          <a:xfrm>
            <a:off x="693738" y="869963"/>
            <a:ext cx="4191462" cy="3597275"/>
          </a:xfrm>
        </p:spPr>
        <p:txBody>
          <a:bodyPr>
            <a:normAutofit/>
          </a:bodyPr>
          <a:lstStyle>
            <a:lvl1pPr marL="0" indent="0">
              <a:buNone/>
              <a:defRPr sz="1400"/>
            </a:lvl1pPr>
            <a:lvl2pPr>
              <a:defRPr sz="1200"/>
            </a:lvl2pPr>
            <a:lvl3pPr>
              <a:defRPr sz="1100"/>
            </a:lvl3pPr>
            <a:lvl4pPr>
              <a:defRPr sz="105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a:extLst>
              <a:ext uri="{FF2B5EF4-FFF2-40B4-BE49-F238E27FC236}">
                <a16:creationId xmlns:a16="http://schemas.microsoft.com/office/drawing/2014/main" id="{7F144E0F-601B-4F19-BFB5-919987BFB208}"/>
              </a:ext>
            </a:extLst>
          </p:cNvPr>
          <p:cNvSpPr>
            <a:spLocks noGrp="1"/>
          </p:cNvSpPr>
          <p:nvPr>
            <p:ph type="body" sz="quarter" idx="13"/>
          </p:nvPr>
        </p:nvSpPr>
        <p:spPr>
          <a:xfrm>
            <a:off x="4943475" y="869950"/>
            <a:ext cx="4443413" cy="3597275"/>
          </a:xfrm>
        </p:spPr>
        <p:txBody>
          <a:bodyPr>
            <a:normAutofit/>
          </a:bodyPr>
          <a:lstStyle>
            <a:lvl1pPr marL="0" indent="0">
              <a:buNone/>
              <a:defRPr sz="1400"/>
            </a:lvl1pPr>
            <a:lvl2pPr>
              <a:defRPr sz="1200"/>
            </a:lvl2pPr>
            <a:lvl3pPr>
              <a:defRPr sz="1100"/>
            </a:lvl3pPr>
            <a:lvl4pPr>
              <a:defRPr sz="105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3" name="Straight Connector 12">
            <a:extLst>
              <a:ext uri="{FF2B5EF4-FFF2-40B4-BE49-F238E27FC236}">
                <a16:creationId xmlns:a16="http://schemas.microsoft.com/office/drawing/2014/main" id="{6EC7869D-8007-4104-9A30-FAA7FA3F2BBD}"/>
              </a:ext>
            </a:extLst>
          </p:cNvPr>
          <p:cNvCxnSpPr>
            <a:cxnSpLocks/>
          </p:cNvCxnSpPr>
          <p:nvPr userDrawn="1"/>
        </p:nvCxnSpPr>
        <p:spPr>
          <a:xfrm flipV="1">
            <a:off x="690138" y="301626"/>
            <a:ext cx="0" cy="493974"/>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22888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FB293B8A-F18C-49F3-BEC6-E01300C217D7}"/>
              </a:ext>
            </a:extLst>
          </p:cNvPr>
          <p:cNvSpPr>
            <a:spLocks noGrp="1"/>
          </p:cNvSpPr>
          <p:nvPr>
            <p:ph type="sldNum" sz="quarter" idx="12"/>
          </p:nvPr>
        </p:nvSpPr>
        <p:spPr/>
        <p:txBody>
          <a:bodyPr/>
          <a:lstStyle/>
          <a:p>
            <a:fld id="{8771BDF8-D4A4-4B93-862A-E82DC966FCBF}" type="slidenum">
              <a:rPr lang="en-US" smtClean="0"/>
              <a:t>‹#›</a:t>
            </a:fld>
            <a:endParaRPr lang="en-US" dirty="0"/>
          </a:p>
        </p:txBody>
      </p:sp>
      <p:sp>
        <p:nvSpPr>
          <p:cNvPr id="11" name="Title 1">
            <a:extLst>
              <a:ext uri="{FF2B5EF4-FFF2-40B4-BE49-F238E27FC236}">
                <a16:creationId xmlns:a16="http://schemas.microsoft.com/office/drawing/2014/main" id="{59A50231-972A-4A6C-A130-31E0F1F4D99F}"/>
              </a:ext>
            </a:extLst>
          </p:cNvPr>
          <p:cNvSpPr>
            <a:spLocks noGrp="1"/>
          </p:cNvSpPr>
          <p:nvPr>
            <p:ph type="title" hasCustomPrompt="1"/>
          </p:nvPr>
        </p:nvSpPr>
        <p:spPr>
          <a:xfrm>
            <a:off x="693738" y="301625"/>
            <a:ext cx="8693150" cy="493975"/>
          </a:xfrm>
        </p:spPr>
        <p:txBody>
          <a:bodyPr>
            <a:normAutofit/>
          </a:bodyPr>
          <a:lstStyle>
            <a:lvl1pPr marL="182880">
              <a:defRPr sz="2400" cap="all" spc="300" baseline="0">
                <a:solidFill>
                  <a:schemeClr val="tx2"/>
                </a:solidFill>
              </a:defRPr>
            </a:lvl1pPr>
          </a:lstStyle>
          <a:p>
            <a:r>
              <a:rPr lang="en-US" dirty="0"/>
              <a:t>CLICK TO EDIT MASTER TITLE STYLE</a:t>
            </a:r>
          </a:p>
        </p:txBody>
      </p:sp>
      <p:sp>
        <p:nvSpPr>
          <p:cNvPr id="12" name="Content Placeholder 2">
            <a:extLst>
              <a:ext uri="{FF2B5EF4-FFF2-40B4-BE49-F238E27FC236}">
                <a16:creationId xmlns:a16="http://schemas.microsoft.com/office/drawing/2014/main" id="{B7897AAF-14B1-4952-9514-1888311C8F19}"/>
              </a:ext>
            </a:extLst>
          </p:cNvPr>
          <p:cNvSpPr>
            <a:spLocks noGrp="1"/>
          </p:cNvSpPr>
          <p:nvPr>
            <p:ph idx="1"/>
          </p:nvPr>
        </p:nvSpPr>
        <p:spPr>
          <a:xfrm>
            <a:off x="693738" y="1400400"/>
            <a:ext cx="4187870" cy="3066838"/>
          </a:xfrm>
        </p:spPr>
        <p:txBody>
          <a:bodyPr>
            <a:normAutofit/>
          </a:bodyPr>
          <a:lstStyle>
            <a:lvl1pPr marL="0" indent="0">
              <a:buNone/>
              <a:defRPr sz="1400"/>
            </a:lvl1pPr>
            <a:lvl2pPr>
              <a:defRPr sz="1200"/>
            </a:lvl2pPr>
            <a:lvl3pPr>
              <a:defRPr sz="1100"/>
            </a:lvl3pPr>
            <a:lvl4pPr>
              <a:defRPr sz="105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11">
            <a:extLst>
              <a:ext uri="{FF2B5EF4-FFF2-40B4-BE49-F238E27FC236}">
                <a16:creationId xmlns:a16="http://schemas.microsoft.com/office/drawing/2014/main" id="{D6DC1E34-0389-4633-B9AE-535685B52896}"/>
              </a:ext>
            </a:extLst>
          </p:cNvPr>
          <p:cNvSpPr>
            <a:spLocks noGrp="1"/>
          </p:cNvSpPr>
          <p:nvPr>
            <p:ph type="body" sz="quarter" idx="13"/>
          </p:nvPr>
        </p:nvSpPr>
        <p:spPr>
          <a:xfrm>
            <a:off x="5199487" y="1400387"/>
            <a:ext cx="4196925" cy="3066838"/>
          </a:xfrm>
        </p:spPr>
        <p:txBody>
          <a:bodyPr>
            <a:normAutofit/>
          </a:bodyPr>
          <a:lstStyle>
            <a:lvl1pPr marL="0" indent="0">
              <a:buNone/>
              <a:defRPr sz="1400"/>
            </a:lvl1pPr>
            <a:lvl2pPr>
              <a:defRPr sz="1200"/>
            </a:lvl2pPr>
            <a:lvl3pPr>
              <a:defRPr sz="1100"/>
            </a:lvl3pPr>
            <a:lvl4pPr>
              <a:defRPr sz="105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14">
            <a:extLst>
              <a:ext uri="{FF2B5EF4-FFF2-40B4-BE49-F238E27FC236}">
                <a16:creationId xmlns:a16="http://schemas.microsoft.com/office/drawing/2014/main" id="{D232BA4E-D181-4650-85F6-D37570472576}"/>
              </a:ext>
            </a:extLst>
          </p:cNvPr>
          <p:cNvSpPr>
            <a:spLocks noGrp="1"/>
          </p:cNvSpPr>
          <p:nvPr>
            <p:ph type="body" sz="quarter" idx="14" hasCustomPrompt="1"/>
          </p:nvPr>
        </p:nvSpPr>
        <p:spPr>
          <a:xfrm>
            <a:off x="684213" y="906463"/>
            <a:ext cx="4196925" cy="450850"/>
          </a:xfrm>
        </p:spPr>
        <p:txBody>
          <a:bodyPr anchor="b">
            <a:normAutofit/>
          </a:bodyPr>
          <a:lstStyle>
            <a:lvl1pPr marL="0" indent="0">
              <a:buNone/>
              <a:defRPr sz="1400">
                <a:solidFill>
                  <a:schemeClr val="tx2"/>
                </a:solidFill>
                <a:latin typeface="+mj-lt"/>
              </a:defRPr>
            </a:lvl1pPr>
          </a:lstStyle>
          <a:p>
            <a:pPr lvl="0"/>
            <a:r>
              <a:rPr lang="en-US" dirty="0"/>
              <a:t>Header</a:t>
            </a:r>
          </a:p>
        </p:txBody>
      </p:sp>
      <p:sp>
        <p:nvSpPr>
          <p:cNvPr id="16" name="Text Placeholder 14">
            <a:extLst>
              <a:ext uri="{FF2B5EF4-FFF2-40B4-BE49-F238E27FC236}">
                <a16:creationId xmlns:a16="http://schemas.microsoft.com/office/drawing/2014/main" id="{C53A4E38-B972-46F3-926B-E462D9B05284}"/>
              </a:ext>
            </a:extLst>
          </p:cNvPr>
          <p:cNvSpPr>
            <a:spLocks noGrp="1"/>
          </p:cNvSpPr>
          <p:nvPr>
            <p:ph type="body" sz="quarter" idx="15" hasCustomPrompt="1"/>
          </p:nvPr>
        </p:nvSpPr>
        <p:spPr>
          <a:xfrm>
            <a:off x="5199487" y="906463"/>
            <a:ext cx="4196925" cy="450850"/>
          </a:xfrm>
        </p:spPr>
        <p:txBody>
          <a:bodyPr anchor="b">
            <a:normAutofit/>
          </a:bodyPr>
          <a:lstStyle>
            <a:lvl1pPr marL="0" indent="0">
              <a:buNone/>
              <a:defRPr sz="1400">
                <a:solidFill>
                  <a:schemeClr val="tx2"/>
                </a:solidFill>
                <a:latin typeface="+mj-lt"/>
              </a:defRPr>
            </a:lvl1pPr>
          </a:lstStyle>
          <a:p>
            <a:pPr lvl="0"/>
            <a:r>
              <a:rPr lang="en-US" dirty="0"/>
              <a:t>Header</a:t>
            </a:r>
          </a:p>
        </p:txBody>
      </p:sp>
      <p:cxnSp>
        <p:nvCxnSpPr>
          <p:cNvPr id="17" name="Straight Connector 16">
            <a:extLst>
              <a:ext uri="{FF2B5EF4-FFF2-40B4-BE49-F238E27FC236}">
                <a16:creationId xmlns:a16="http://schemas.microsoft.com/office/drawing/2014/main" id="{149C7646-D5EC-40F0-AFC7-A4A1DAC20D55}"/>
              </a:ext>
            </a:extLst>
          </p:cNvPr>
          <p:cNvCxnSpPr>
            <a:cxnSpLocks/>
          </p:cNvCxnSpPr>
          <p:nvPr userDrawn="1"/>
        </p:nvCxnSpPr>
        <p:spPr>
          <a:xfrm flipV="1">
            <a:off x="690138" y="301626"/>
            <a:ext cx="0" cy="493974"/>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2046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6A9FC18-6ED4-410A-A2E7-B8D8E58D0E4A}"/>
              </a:ext>
            </a:extLst>
          </p:cNvPr>
          <p:cNvSpPr>
            <a:spLocks noGrp="1"/>
          </p:cNvSpPr>
          <p:nvPr>
            <p:ph type="sldNum" sz="quarter" idx="12"/>
          </p:nvPr>
        </p:nvSpPr>
        <p:spPr/>
        <p:txBody>
          <a:bodyPr/>
          <a:lstStyle/>
          <a:p>
            <a:fld id="{8771BDF8-D4A4-4B93-862A-E82DC966FCBF}" type="slidenum">
              <a:rPr lang="en-US" smtClean="0"/>
              <a:t>‹#›</a:t>
            </a:fld>
            <a:endParaRPr lang="en-US" dirty="0"/>
          </a:p>
        </p:txBody>
      </p:sp>
      <p:sp>
        <p:nvSpPr>
          <p:cNvPr id="7" name="Title 1">
            <a:extLst>
              <a:ext uri="{FF2B5EF4-FFF2-40B4-BE49-F238E27FC236}">
                <a16:creationId xmlns:a16="http://schemas.microsoft.com/office/drawing/2014/main" id="{42115E33-AA6E-48C7-B542-844E698E26CF}"/>
              </a:ext>
            </a:extLst>
          </p:cNvPr>
          <p:cNvSpPr>
            <a:spLocks noGrp="1"/>
          </p:cNvSpPr>
          <p:nvPr>
            <p:ph type="title" hasCustomPrompt="1"/>
          </p:nvPr>
        </p:nvSpPr>
        <p:spPr>
          <a:xfrm>
            <a:off x="693738" y="301625"/>
            <a:ext cx="8693150" cy="493975"/>
          </a:xfrm>
        </p:spPr>
        <p:txBody>
          <a:bodyPr>
            <a:normAutofit/>
          </a:bodyPr>
          <a:lstStyle>
            <a:lvl1pPr marL="182880">
              <a:defRPr sz="2400" cap="all" spc="300" baseline="0">
                <a:solidFill>
                  <a:schemeClr val="tx2"/>
                </a:solidFill>
              </a:defRPr>
            </a:lvl1pPr>
          </a:lstStyle>
          <a:p>
            <a:r>
              <a:rPr lang="en-US" dirty="0"/>
              <a:t>CLICK TO EDIT MASTER TITLE STYLE</a:t>
            </a:r>
          </a:p>
        </p:txBody>
      </p:sp>
      <p:cxnSp>
        <p:nvCxnSpPr>
          <p:cNvPr id="9" name="Straight Connector 8">
            <a:extLst>
              <a:ext uri="{FF2B5EF4-FFF2-40B4-BE49-F238E27FC236}">
                <a16:creationId xmlns:a16="http://schemas.microsoft.com/office/drawing/2014/main" id="{904F7FBC-0D91-417E-A5D0-88FB4EF47A2B}"/>
              </a:ext>
            </a:extLst>
          </p:cNvPr>
          <p:cNvCxnSpPr>
            <a:cxnSpLocks/>
          </p:cNvCxnSpPr>
          <p:nvPr userDrawn="1"/>
        </p:nvCxnSpPr>
        <p:spPr>
          <a:xfrm flipV="1">
            <a:off x="690138" y="301626"/>
            <a:ext cx="0" cy="493974"/>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7821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39DBEFA-6E8B-4DF2-872C-CF44356D5845}"/>
              </a:ext>
            </a:extLst>
          </p:cNvPr>
          <p:cNvSpPr>
            <a:spLocks noGrp="1"/>
          </p:cNvSpPr>
          <p:nvPr>
            <p:ph type="sldNum" sz="quarter" idx="12"/>
          </p:nvPr>
        </p:nvSpPr>
        <p:spPr/>
        <p:txBody>
          <a:bodyPr/>
          <a:lstStyle/>
          <a:p>
            <a:fld id="{8771BDF8-D4A4-4B93-862A-E82DC966FCBF}" type="slidenum">
              <a:rPr lang="en-US" smtClean="0"/>
              <a:t>‹#›</a:t>
            </a:fld>
            <a:endParaRPr lang="en-US" dirty="0"/>
          </a:p>
        </p:txBody>
      </p:sp>
    </p:spTree>
    <p:extLst>
      <p:ext uri="{BB962C8B-B14F-4D97-AF65-F5344CB8AC3E}">
        <p14:creationId xmlns:p14="http://schemas.microsoft.com/office/powerpoint/2010/main" val="19013280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E18AB62-8666-4234-999B-6E9A5FCE5906}"/>
              </a:ext>
            </a:extLst>
          </p:cNvPr>
          <p:cNvSpPr/>
          <p:nvPr userDrawn="1"/>
        </p:nvSpPr>
        <p:spPr>
          <a:xfrm>
            <a:off x="8732521" y="5106986"/>
            <a:ext cx="1348104" cy="5635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Arrow: Right 7">
            <a:extLst>
              <a:ext uri="{FF2B5EF4-FFF2-40B4-BE49-F238E27FC236}">
                <a16:creationId xmlns:a16="http://schemas.microsoft.com/office/drawing/2014/main" id="{B6C7F6D8-98D8-4EC7-8ED6-3D4FB004CA69}"/>
              </a:ext>
            </a:extLst>
          </p:cNvPr>
          <p:cNvSpPr/>
          <p:nvPr userDrawn="1"/>
        </p:nvSpPr>
        <p:spPr>
          <a:xfrm>
            <a:off x="693736" y="5106988"/>
            <a:ext cx="8911605" cy="563562"/>
          </a:xfrm>
          <a:prstGeom prst="rightArrow">
            <a:avLst>
              <a:gd name="adj1" fmla="val 100000"/>
              <a:gd name="adj2" fmla="val 20253"/>
            </a:avLst>
          </a:prstGeom>
          <a:solidFill>
            <a:schemeClr val="tx2"/>
          </a:solidFill>
          <a:ln>
            <a:noFill/>
          </a:ln>
          <a:effectLst>
            <a:outerShdw blurRad="190500" dist="38100" algn="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9F1995E4-C0F2-4C69-BD03-79477ADB4027}"/>
              </a:ext>
            </a:extLst>
          </p:cNvPr>
          <p:cNvSpPr>
            <a:spLocks noGrp="1"/>
          </p:cNvSpPr>
          <p:nvPr>
            <p:ph type="title"/>
          </p:nvPr>
        </p:nvSpPr>
        <p:spPr>
          <a:xfrm>
            <a:off x="693738" y="301625"/>
            <a:ext cx="8693150" cy="10969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A9D0190-35F0-450A-8D85-9B63320B1D2A}"/>
              </a:ext>
            </a:extLst>
          </p:cNvPr>
          <p:cNvSpPr>
            <a:spLocks noGrp="1"/>
          </p:cNvSpPr>
          <p:nvPr>
            <p:ph type="body" idx="1"/>
          </p:nvPr>
        </p:nvSpPr>
        <p:spPr>
          <a:xfrm>
            <a:off x="693738" y="1509713"/>
            <a:ext cx="8693150" cy="359727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57F41B85-4DDC-4A11-BE1E-06EFADDC0EBF}"/>
              </a:ext>
            </a:extLst>
          </p:cNvPr>
          <p:cNvSpPr>
            <a:spLocks noGrp="1"/>
          </p:cNvSpPr>
          <p:nvPr>
            <p:ph type="sldNum" sz="quarter" idx="4"/>
          </p:nvPr>
        </p:nvSpPr>
        <p:spPr>
          <a:xfrm>
            <a:off x="9519920" y="5262563"/>
            <a:ext cx="467360" cy="301625"/>
          </a:xfrm>
          <a:prstGeom prst="rect">
            <a:avLst/>
          </a:prstGeom>
        </p:spPr>
        <p:txBody>
          <a:bodyPr vert="horz" lIns="91440" tIns="45720" rIns="91440" bIns="45720" rtlCol="0" anchor="ctr"/>
          <a:lstStyle>
            <a:lvl1pPr algn="ctr">
              <a:defRPr sz="1200">
                <a:solidFill>
                  <a:schemeClr val="bg1"/>
                </a:solidFill>
                <a:latin typeface="+mj-lt"/>
              </a:defRPr>
            </a:lvl1pPr>
          </a:lstStyle>
          <a:p>
            <a:fld id="{8771BDF8-D4A4-4B93-862A-E82DC966FCBF}" type="slidenum">
              <a:rPr lang="en-US" smtClean="0"/>
              <a:pPr/>
              <a:t>‹#›</a:t>
            </a:fld>
            <a:endParaRPr lang="en-US" dirty="0"/>
          </a:p>
        </p:txBody>
      </p:sp>
      <p:pic>
        <p:nvPicPr>
          <p:cNvPr id="5" name="Picture 4" descr="A logo of a company&#10;&#10;Description automatically generated">
            <a:extLst>
              <a:ext uri="{FF2B5EF4-FFF2-40B4-BE49-F238E27FC236}">
                <a16:creationId xmlns:a16="http://schemas.microsoft.com/office/drawing/2014/main" id="{08375DE4-6A5B-0C86-5DDF-145352C2B233}"/>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93345" y="5106988"/>
            <a:ext cx="575281" cy="575281"/>
          </a:xfrm>
          <a:prstGeom prst="rect">
            <a:avLst/>
          </a:prstGeom>
        </p:spPr>
      </p:pic>
    </p:spTree>
    <p:extLst>
      <p:ext uri="{BB962C8B-B14F-4D97-AF65-F5344CB8AC3E}">
        <p14:creationId xmlns:p14="http://schemas.microsoft.com/office/powerpoint/2010/main" val="595880085"/>
      </p:ext>
    </p:extLst>
  </p:cSld>
  <p:clrMap bg1="lt1" tx1="dk1" bg2="lt2" tx2="dk2" accent1="accent1" accent2="accent2" accent3="accent3" accent4="accent4" accent5="accent5" accent6="accent6" hlink="hlink" folHlink="folHlink"/>
  <p:sldLayoutIdLst>
    <p:sldLayoutId id="2147483672" r:id="rId1"/>
    <p:sldLayoutId id="2147483697" r:id="rId2"/>
    <p:sldLayoutId id="2147483673" r:id="rId3"/>
    <p:sldLayoutId id="2147483694" r:id="rId4"/>
    <p:sldLayoutId id="2147483674" r:id="rId5"/>
    <p:sldLayoutId id="2147483675" r:id="rId6"/>
    <p:sldLayoutId id="2147483676" r:id="rId7"/>
    <p:sldLayoutId id="2147483677" r:id="rId8"/>
    <p:sldLayoutId id="2147483678" r:id="rId9"/>
    <p:sldLayoutId id="2147483679" r:id="rId10"/>
    <p:sldLayoutId id="2147483680" r:id="rId11"/>
    <p:sldLayoutId id="2147483696" r:id="rId12"/>
    <p:sldLayoutId id="2147483698" r:id="rId13"/>
    <p:sldLayoutId id="2147483699" r:id="rId14"/>
    <p:sldLayoutId id="2147483700" r:id="rId15"/>
    <p:sldLayoutId id="2147483701" r:id="rId16"/>
    <p:sldLayoutId id="2147483702" r:id="rId17"/>
    <p:sldLayoutId id="2147483703" r:id="rId18"/>
  </p:sldLayoutIdLst>
  <p:hf hdr="0" ftr="0" dt="0"/>
  <p:txStyles>
    <p:titleStyle>
      <a:lvl1pPr algn="l" defTabSz="914400" rtl="0" eaLnBrk="1" latinLnBrk="0" hangingPunct="1">
        <a:lnSpc>
          <a:spcPct val="90000"/>
        </a:lnSpc>
        <a:spcBef>
          <a:spcPct val="0"/>
        </a:spcBef>
        <a:buNone/>
        <a:defRPr sz="2400" kern="1200" cap="all" spc="300" baseline="0">
          <a:solidFill>
            <a:schemeClr val="tx2"/>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hyperlink" Target="https://building-performance.org/bpa-journal/meet-hailey-champagne-of-maine/" TargetMode="External"/><Relationship Id="rId2" Type="http://schemas.openxmlformats.org/officeDocument/2006/relationships/notesSlide" Target="../notesSlides/notesSlide13.xml"/><Relationship Id="rId1" Type="http://schemas.openxmlformats.org/officeDocument/2006/relationships/slideLayout" Target="../slideLayouts/slideLayout16.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hyperlink" Target="https://building-performance.org/education/resources/maine-wraparound-resource-guide/" TargetMode="External"/><Relationship Id="rId7"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17.xml"/><Relationship Id="rId6" Type="http://schemas.openxmlformats.org/officeDocument/2006/relationships/image" Target="../media/image18.png"/><Relationship Id="rId5" Type="http://schemas.openxmlformats.org/officeDocument/2006/relationships/image" Target="../media/image17.jp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21.jpg"/></Relationships>
</file>

<file path=ppt/slides/_rels/slide23.xml.rels><?xml version="1.0" encoding="UTF-8" standalone="yes"?>
<Relationships xmlns="http://schemas.openxmlformats.org/package/2006/relationships"><Relationship Id="rId3" Type="http://schemas.openxmlformats.org/officeDocument/2006/relationships/hyperlink" Target="mailto:bvernon@building-performance.org" TargetMode="External"/><Relationship Id="rId2" Type="http://schemas.openxmlformats.org/officeDocument/2006/relationships/notesSlide" Target="../notesSlides/notesSlide23.xml"/><Relationship Id="rId1" Type="http://schemas.openxmlformats.org/officeDocument/2006/relationships/slideLayout" Target="../slideLayouts/slideLayout5.xml"/><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15.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100000">
              <a:schemeClr val="accent1">
                <a:lumMod val="5000"/>
                <a:lumOff val="95000"/>
              </a:schemeClr>
            </a:gs>
            <a:gs pos="100000">
              <a:schemeClr val="bg1"/>
            </a:gs>
            <a:gs pos="100000">
              <a:schemeClr val="accent1">
                <a:lumMod val="45000"/>
                <a:lumOff val="55000"/>
              </a:schemeClr>
            </a:gs>
            <a:gs pos="100000">
              <a:schemeClr val="accent4"/>
            </a:gs>
          </a:gsLst>
          <a:lin ang="5400000" scaled="1"/>
        </a:gra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15D8AAF-53E0-4CC9-91A9-84958269E664}"/>
              </a:ext>
            </a:extLst>
          </p:cNvPr>
          <p:cNvSpPr>
            <a:spLocks noGrp="1"/>
          </p:cNvSpPr>
          <p:nvPr>
            <p:ph type="ctrTitle"/>
          </p:nvPr>
        </p:nvSpPr>
        <p:spPr>
          <a:xfrm>
            <a:off x="5040312" y="1290507"/>
            <a:ext cx="4486449" cy="2358015"/>
          </a:xfrm>
        </p:spPr>
        <p:txBody>
          <a:bodyPr/>
          <a:lstStyle/>
          <a:p>
            <a:pPr algn="ctr">
              <a:lnSpc>
                <a:spcPct val="100000"/>
              </a:lnSpc>
            </a:pPr>
            <a:br>
              <a:rPr lang="en-US" sz="800" dirty="0">
                <a:latin typeface="Lato" panose="020F0502020204030203" pitchFamily="34" charset="0"/>
                <a:ea typeface="Lato" panose="020F0502020204030203" pitchFamily="34" charset="0"/>
                <a:cs typeface="Lato" panose="020F0502020204030203" pitchFamily="34" charset="0"/>
              </a:rPr>
            </a:br>
            <a:endParaRPr lang="en-US" sz="800" dirty="0">
              <a:latin typeface="Lato" panose="020F0502020204030203" pitchFamily="34" charset="0"/>
              <a:ea typeface="Lato" panose="020F0502020204030203" pitchFamily="34" charset="0"/>
              <a:cs typeface="Lato" panose="020F0502020204030203" pitchFamily="34" charset="0"/>
            </a:endParaRPr>
          </a:p>
        </p:txBody>
      </p:sp>
      <p:sp>
        <p:nvSpPr>
          <p:cNvPr id="4" name="TextBox 3">
            <a:extLst>
              <a:ext uri="{FF2B5EF4-FFF2-40B4-BE49-F238E27FC236}">
                <a16:creationId xmlns:a16="http://schemas.microsoft.com/office/drawing/2014/main" id="{DE5B3F28-FECE-CC2A-90E6-A026D39A4D52}"/>
              </a:ext>
            </a:extLst>
          </p:cNvPr>
          <p:cNvSpPr txBox="1"/>
          <p:nvPr/>
        </p:nvSpPr>
        <p:spPr>
          <a:xfrm>
            <a:off x="4547938" y="3240171"/>
            <a:ext cx="5763890" cy="584775"/>
          </a:xfrm>
          <a:prstGeom prst="rect">
            <a:avLst/>
          </a:prstGeom>
          <a:noFill/>
        </p:spPr>
        <p:txBody>
          <a:bodyPr wrap="square">
            <a:spAutoFit/>
          </a:bodyPr>
          <a:lstStyle/>
          <a:p>
            <a:pPr marL="56002" indent="0">
              <a:buNone/>
            </a:pPr>
            <a:r>
              <a:rPr lang="en-US" sz="1600" b="1" dirty="0">
                <a:solidFill>
                  <a:schemeClr val="accent1"/>
                </a:solidFill>
                <a:latin typeface="Lato" panose="020F0502020204030203" pitchFamily="34" charset="0"/>
                <a:ea typeface="Lato" panose="020F0502020204030203" pitchFamily="34" charset="0"/>
                <a:cs typeface="Lato" panose="020F0502020204030203" pitchFamily="34" charset="0"/>
              </a:rPr>
              <a:t>AMERICORPS CAPACITY-BUILDING OPPORTUNITY</a:t>
            </a:r>
          </a:p>
          <a:p>
            <a:pPr marL="56002" indent="0">
              <a:buNone/>
            </a:pPr>
            <a:r>
              <a:rPr lang="en-US" sz="1600" dirty="0">
                <a:solidFill>
                  <a:schemeClr val="bg1"/>
                </a:solidFill>
                <a:latin typeface="Lato" panose="020F0502020204030203" pitchFamily="34" charset="0"/>
                <a:ea typeface="Lato" panose="020F0502020204030203" pitchFamily="34" charset="0"/>
                <a:cs typeface="Lato" panose="020F0502020204030203" pitchFamily="34" charset="0"/>
              </a:rPr>
              <a:t>Building Performance Association &amp; Service Year Alliance</a:t>
            </a:r>
          </a:p>
        </p:txBody>
      </p:sp>
    </p:spTree>
    <p:extLst>
      <p:ext uri="{BB962C8B-B14F-4D97-AF65-F5344CB8AC3E}">
        <p14:creationId xmlns:p14="http://schemas.microsoft.com/office/powerpoint/2010/main" val="36593014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5B272-0D46-7AFD-1272-B84A2472AE15}"/>
              </a:ext>
            </a:extLst>
          </p:cNvPr>
          <p:cNvSpPr>
            <a:spLocks noGrp="1"/>
          </p:cNvSpPr>
          <p:nvPr>
            <p:ph type="title"/>
          </p:nvPr>
        </p:nvSpPr>
        <p:spPr>
          <a:xfrm>
            <a:off x="500659" y="220403"/>
            <a:ext cx="9393370" cy="631384"/>
          </a:xfrm>
        </p:spPr>
        <p:txBody>
          <a:bodyPr/>
          <a:lstStyle/>
          <a:p>
            <a:r>
              <a:rPr lang="en-US" dirty="0">
                <a:solidFill>
                  <a:srgbClr val="004063"/>
                </a:solidFill>
              </a:rPr>
              <a:t>AmeriCorps State/Nation</a:t>
            </a:r>
          </a:p>
        </p:txBody>
      </p:sp>
      <p:sp>
        <p:nvSpPr>
          <p:cNvPr id="3" name="Text Placeholder 2">
            <a:extLst>
              <a:ext uri="{FF2B5EF4-FFF2-40B4-BE49-F238E27FC236}">
                <a16:creationId xmlns:a16="http://schemas.microsoft.com/office/drawing/2014/main" id="{58FD5AB6-6401-02C2-ED7B-6396467F3341}"/>
              </a:ext>
            </a:extLst>
          </p:cNvPr>
          <p:cNvSpPr>
            <a:spLocks noGrp="1"/>
          </p:cNvSpPr>
          <p:nvPr>
            <p:ph type="body" idx="1"/>
          </p:nvPr>
        </p:nvSpPr>
        <p:spPr>
          <a:xfrm>
            <a:off x="3561347" y="1270568"/>
            <a:ext cx="3048000" cy="1320232"/>
          </a:xfrm>
        </p:spPr>
        <p:txBody>
          <a:bodyPr/>
          <a:lstStyle/>
          <a:p>
            <a:pPr marL="56002" indent="0">
              <a:buNone/>
            </a:pPr>
            <a:r>
              <a:rPr lang="en-US" dirty="0"/>
              <a:t> </a:t>
            </a:r>
            <a:r>
              <a:rPr lang="en-US" b="0" dirty="0">
                <a:effectLst/>
              </a:rPr>
              <a:t> </a:t>
            </a:r>
            <a:endParaRPr lang="en-US" dirty="0"/>
          </a:p>
        </p:txBody>
      </p:sp>
      <p:pic>
        <p:nvPicPr>
          <p:cNvPr id="6" name="Picture 5">
            <a:extLst>
              <a:ext uri="{FF2B5EF4-FFF2-40B4-BE49-F238E27FC236}">
                <a16:creationId xmlns:a16="http://schemas.microsoft.com/office/drawing/2014/main" id="{CF81EA09-79C2-B2E8-9AC0-B532CC2AC4E0}"/>
              </a:ext>
            </a:extLst>
          </p:cNvPr>
          <p:cNvPicPr>
            <a:picLocks noChangeAspect="1"/>
          </p:cNvPicPr>
          <p:nvPr/>
        </p:nvPicPr>
        <p:blipFill>
          <a:blip r:embed="rId3"/>
          <a:stretch>
            <a:fillRect/>
          </a:stretch>
        </p:blipFill>
        <p:spPr>
          <a:xfrm>
            <a:off x="4183945" y="1045979"/>
            <a:ext cx="1712733" cy="1177974"/>
          </a:xfrm>
          <a:prstGeom prst="rect">
            <a:avLst/>
          </a:prstGeom>
        </p:spPr>
      </p:pic>
      <p:sp>
        <p:nvSpPr>
          <p:cNvPr id="7" name="TextBox 6">
            <a:extLst>
              <a:ext uri="{FF2B5EF4-FFF2-40B4-BE49-F238E27FC236}">
                <a16:creationId xmlns:a16="http://schemas.microsoft.com/office/drawing/2014/main" id="{0E93D563-DAF7-2211-51EE-CCF791876F70}"/>
              </a:ext>
            </a:extLst>
          </p:cNvPr>
          <p:cNvSpPr txBox="1"/>
          <p:nvPr/>
        </p:nvSpPr>
        <p:spPr>
          <a:xfrm>
            <a:off x="335538" y="2447347"/>
            <a:ext cx="2509918" cy="2484911"/>
          </a:xfrm>
          <a:prstGeom prst="rect">
            <a:avLst/>
          </a:prstGeom>
          <a:noFill/>
        </p:spPr>
        <p:txBody>
          <a:bodyPr wrap="square" rtlCol="0">
            <a:spAutoFit/>
          </a:bodyPr>
          <a:lstStyle/>
          <a:p>
            <a:pPr algn="ctr"/>
            <a:r>
              <a:rPr lang="en-US" sz="1984" b="1" u="sng" dirty="0">
                <a:solidFill>
                  <a:srgbClr val="225A7C"/>
                </a:solidFill>
                <a:latin typeface="Lato" panose="020F0502020204030203" pitchFamily="34" charset="0"/>
                <a:ea typeface="Lato" panose="020F0502020204030203" pitchFamily="34" charset="0"/>
                <a:cs typeface="Lato" panose="020F0502020204030203" pitchFamily="34" charset="0"/>
              </a:rPr>
              <a:t>VISTA</a:t>
            </a:r>
          </a:p>
          <a:p>
            <a:pPr algn="ctr"/>
            <a:r>
              <a:rPr lang="en-US" sz="1654" dirty="0">
                <a:solidFill>
                  <a:srgbClr val="225A7C"/>
                </a:solidFill>
                <a:latin typeface="Lato" panose="020F0502020204030203" pitchFamily="34" charset="0"/>
                <a:ea typeface="Lato" panose="020F0502020204030203" pitchFamily="34" charset="0"/>
                <a:cs typeface="Lato" panose="020F0502020204030203" pitchFamily="34" charset="0"/>
              </a:rPr>
              <a:t>- Capacity Building</a:t>
            </a:r>
          </a:p>
          <a:p>
            <a:pPr algn="ctr"/>
            <a:r>
              <a:rPr lang="en-US" sz="1654" dirty="0">
                <a:solidFill>
                  <a:srgbClr val="225A7C"/>
                </a:solidFill>
                <a:latin typeface="Lato" panose="020F0502020204030203" pitchFamily="34" charset="0"/>
                <a:ea typeface="Lato" panose="020F0502020204030203" pitchFamily="34" charset="0"/>
                <a:cs typeface="Lato" panose="020F0502020204030203" pitchFamily="34" charset="0"/>
              </a:rPr>
              <a:t>-</a:t>
            </a:r>
            <a:r>
              <a:rPr lang="en-US" sz="1654" b="1" dirty="0">
                <a:solidFill>
                  <a:srgbClr val="225A7C"/>
                </a:solidFill>
                <a:latin typeface="Lato" panose="020F0502020204030203" pitchFamily="34" charset="0"/>
                <a:ea typeface="Lato" panose="020F0502020204030203" pitchFamily="34" charset="0"/>
                <a:cs typeface="Lato" panose="020F0502020204030203" pitchFamily="34" charset="0"/>
              </a:rPr>
              <a:t> </a:t>
            </a:r>
            <a:r>
              <a:rPr lang="en-US" sz="1654" dirty="0">
                <a:solidFill>
                  <a:srgbClr val="225A7C"/>
                </a:solidFill>
                <a:latin typeface="Lato" panose="020F0502020204030203" pitchFamily="34" charset="0"/>
                <a:ea typeface="Lato" panose="020F0502020204030203" pitchFamily="34" charset="0"/>
                <a:cs typeface="Lato" panose="020F0502020204030203" pitchFamily="34" charset="0"/>
              </a:rPr>
              <a:t>Fight Against Poverty</a:t>
            </a:r>
          </a:p>
          <a:p>
            <a:pPr algn="ctr"/>
            <a:r>
              <a:rPr lang="en-US" sz="1654" dirty="0">
                <a:solidFill>
                  <a:srgbClr val="225A7C"/>
                </a:solidFill>
                <a:latin typeface="Lato" panose="020F0502020204030203" pitchFamily="34" charset="0"/>
                <a:ea typeface="Lato" panose="020F0502020204030203" pitchFamily="34" charset="0"/>
                <a:cs typeface="Lato" panose="020F0502020204030203" pitchFamily="34" charset="0"/>
              </a:rPr>
              <a:t>- 17yo+</a:t>
            </a:r>
          </a:p>
          <a:p>
            <a:pPr algn="ctr"/>
            <a:r>
              <a:rPr lang="en-US" sz="1654" dirty="0">
                <a:solidFill>
                  <a:srgbClr val="225A7C"/>
                </a:solidFill>
                <a:latin typeface="Lato" panose="020F0502020204030203" pitchFamily="34" charset="0"/>
                <a:ea typeface="Lato" panose="020F0502020204030203" pitchFamily="34" charset="0"/>
                <a:cs typeface="Lato" panose="020F0502020204030203" pitchFamily="34" charset="0"/>
              </a:rPr>
              <a:t>- Full-Time</a:t>
            </a:r>
          </a:p>
          <a:p>
            <a:pPr algn="ctr"/>
            <a:r>
              <a:rPr lang="en-US" sz="1654" dirty="0">
                <a:solidFill>
                  <a:srgbClr val="225A7C"/>
                </a:solidFill>
                <a:latin typeface="Lato" panose="020F0502020204030203" pitchFamily="34" charset="0"/>
                <a:ea typeface="Lato" panose="020F0502020204030203" pitchFamily="34" charset="0"/>
                <a:cs typeface="Lato" panose="020F0502020204030203" pitchFamily="34" charset="0"/>
              </a:rPr>
              <a:t>- Stipends/Benefits Administered by Federal Agency</a:t>
            </a:r>
          </a:p>
          <a:p>
            <a:pPr algn="ctr"/>
            <a:endParaRPr lang="en-US" sz="1984" dirty="0">
              <a:solidFill>
                <a:srgbClr val="225A7C"/>
              </a:solidFill>
              <a:latin typeface="Avenir"/>
            </a:endParaRPr>
          </a:p>
        </p:txBody>
      </p:sp>
      <p:sp>
        <p:nvSpPr>
          <p:cNvPr id="8" name="TextBox 7">
            <a:extLst>
              <a:ext uri="{FF2B5EF4-FFF2-40B4-BE49-F238E27FC236}">
                <a16:creationId xmlns:a16="http://schemas.microsoft.com/office/drawing/2014/main" id="{33AD4989-A2B9-064A-488D-674A096FFF9F}"/>
              </a:ext>
            </a:extLst>
          </p:cNvPr>
          <p:cNvSpPr txBox="1"/>
          <p:nvPr/>
        </p:nvSpPr>
        <p:spPr>
          <a:xfrm>
            <a:off x="2689135" y="2447347"/>
            <a:ext cx="2509918" cy="2434128"/>
          </a:xfrm>
          <a:prstGeom prst="rect">
            <a:avLst/>
          </a:prstGeom>
          <a:noFill/>
        </p:spPr>
        <p:txBody>
          <a:bodyPr wrap="square" rtlCol="0">
            <a:spAutoFit/>
          </a:bodyPr>
          <a:lstStyle/>
          <a:p>
            <a:pPr algn="ctr"/>
            <a:r>
              <a:rPr lang="en-US" sz="1984" b="1" u="sng" dirty="0">
                <a:solidFill>
                  <a:schemeClr val="accent1"/>
                </a:solidFill>
                <a:latin typeface="Lato  "/>
              </a:rPr>
              <a:t>NCCC</a:t>
            </a:r>
          </a:p>
          <a:p>
            <a:pPr algn="ctr"/>
            <a:r>
              <a:rPr lang="en-US" sz="1654" dirty="0">
                <a:solidFill>
                  <a:schemeClr val="accent1"/>
                </a:solidFill>
                <a:latin typeface="Lato  "/>
              </a:rPr>
              <a:t>- Episodic Projects</a:t>
            </a:r>
          </a:p>
          <a:p>
            <a:pPr algn="ctr"/>
            <a:r>
              <a:rPr lang="en-US" sz="1654" dirty="0">
                <a:solidFill>
                  <a:schemeClr val="accent1"/>
                </a:solidFill>
                <a:latin typeface="Lato  "/>
              </a:rPr>
              <a:t>- Broad Service Categories</a:t>
            </a:r>
          </a:p>
          <a:p>
            <a:pPr algn="ctr"/>
            <a:r>
              <a:rPr lang="en-US" sz="1654" dirty="0">
                <a:solidFill>
                  <a:schemeClr val="accent1"/>
                </a:solidFill>
                <a:latin typeface="Lato  "/>
              </a:rPr>
              <a:t>- 17-24yo</a:t>
            </a:r>
          </a:p>
          <a:p>
            <a:pPr algn="ctr"/>
            <a:r>
              <a:rPr lang="en-US" sz="1654" dirty="0">
                <a:solidFill>
                  <a:schemeClr val="accent1"/>
                </a:solidFill>
                <a:latin typeface="Lato  "/>
              </a:rPr>
              <a:t>- Full-Time</a:t>
            </a:r>
          </a:p>
          <a:p>
            <a:pPr algn="ctr"/>
            <a:r>
              <a:rPr lang="en-US" sz="1654" dirty="0">
                <a:solidFill>
                  <a:schemeClr val="accent1"/>
                </a:solidFill>
                <a:latin typeface="Lato  "/>
              </a:rPr>
              <a:t>- Stipends/Benefits Administered by Federal Agency</a:t>
            </a:r>
          </a:p>
        </p:txBody>
      </p:sp>
      <p:sp>
        <p:nvSpPr>
          <p:cNvPr id="9" name="TextBox 8">
            <a:extLst>
              <a:ext uri="{FF2B5EF4-FFF2-40B4-BE49-F238E27FC236}">
                <a16:creationId xmlns:a16="http://schemas.microsoft.com/office/drawing/2014/main" id="{0D646A03-2CCE-BF8B-41D0-6D0ED57ED3D5}"/>
              </a:ext>
            </a:extLst>
          </p:cNvPr>
          <p:cNvSpPr txBox="1"/>
          <p:nvPr/>
        </p:nvSpPr>
        <p:spPr>
          <a:xfrm>
            <a:off x="5199053" y="2430131"/>
            <a:ext cx="2318260" cy="2179571"/>
          </a:xfrm>
          <a:prstGeom prst="rect">
            <a:avLst/>
          </a:prstGeom>
          <a:noFill/>
        </p:spPr>
        <p:txBody>
          <a:bodyPr wrap="square" rtlCol="0">
            <a:spAutoFit/>
          </a:bodyPr>
          <a:lstStyle/>
          <a:p>
            <a:pPr algn="ctr"/>
            <a:r>
              <a:rPr lang="en-US" sz="1984" b="1" u="sng" dirty="0">
                <a:solidFill>
                  <a:srgbClr val="225A7C"/>
                </a:solidFill>
                <a:latin typeface="Lato  "/>
              </a:rPr>
              <a:t>Seniors</a:t>
            </a:r>
          </a:p>
          <a:p>
            <a:pPr algn="ctr"/>
            <a:r>
              <a:rPr lang="en-US" sz="1654" dirty="0">
                <a:solidFill>
                  <a:srgbClr val="225A7C"/>
                </a:solidFill>
                <a:latin typeface="Lato  "/>
              </a:rPr>
              <a:t>- Broad Service Categories</a:t>
            </a:r>
          </a:p>
          <a:p>
            <a:pPr algn="ctr"/>
            <a:r>
              <a:rPr lang="en-US" sz="1654" dirty="0">
                <a:solidFill>
                  <a:srgbClr val="225A7C"/>
                </a:solidFill>
                <a:latin typeface="Lato  "/>
              </a:rPr>
              <a:t>- 55yo+</a:t>
            </a:r>
          </a:p>
          <a:p>
            <a:pPr algn="ctr"/>
            <a:r>
              <a:rPr lang="en-US" sz="1654" dirty="0">
                <a:solidFill>
                  <a:srgbClr val="225A7C"/>
                </a:solidFill>
                <a:latin typeface="Lato  "/>
              </a:rPr>
              <a:t>- Primarily Part Time</a:t>
            </a:r>
          </a:p>
          <a:p>
            <a:pPr algn="ctr"/>
            <a:r>
              <a:rPr lang="en-US" sz="1654" dirty="0">
                <a:solidFill>
                  <a:srgbClr val="225A7C"/>
                </a:solidFill>
                <a:latin typeface="Lato  "/>
              </a:rPr>
              <a:t>- Stipends/Benefits Administered by Federal Agency</a:t>
            </a:r>
          </a:p>
        </p:txBody>
      </p:sp>
      <p:sp>
        <p:nvSpPr>
          <p:cNvPr id="10" name="TextBox 9">
            <a:extLst>
              <a:ext uri="{FF2B5EF4-FFF2-40B4-BE49-F238E27FC236}">
                <a16:creationId xmlns:a16="http://schemas.microsoft.com/office/drawing/2014/main" id="{0671AB43-A789-4029-B021-59689A41D3FA}"/>
              </a:ext>
            </a:extLst>
          </p:cNvPr>
          <p:cNvSpPr txBox="1"/>
          <p:nvPr/>
        </p:nvSpPr>
        <p:spPr>
          <a:xfrm>
            <a:off x="7544560" y="2320068"/>
            <a:ext cx="2200527" cy="2688685"/>
          </a:xfrm>
          <a:prstGeom prst="rect">
            <a:avLst/>
          </a:prstGeom>
          <a:solidFill>
            <a:schemeClr val="tx2"/>
          </a:solidFill>
        </p:spPr>
        <p:txBody>
          <a:bodyPr wrap="square" rtlCol="0">
            <a:spAutoFit/>
          </a:bodyPr>
          <a:lstStyle/>
          <a:p>
            <a:pPr algn="ctr"/>
            <a:r>
              <a:rPr lang="en-US" sz="1984" b="1" u="sng" dirty="0">
                <a:solidFill>
                  <a:schemeClr val="bg1"/>
                </a:solidFill>
                <a:latin typeface="Lato  "/>
              </a:rPr>
              <a:t>State/National</a:t>
            </a:r>
          </a:p>
          <a:p>
            <a:pPr algn="ctr"/>
            <a:r>
              <a:rPr lang="en-US" sz="1654" dirty="0">
                <a:solidFill>
                  <a:schemeClr val="bg1"/>
                </a:solidFill>
                <a:latin typeface="Lato  "/>
              </a:rPr>
              <a:t>- Broad Service Categories</a:t>
            </a:r>
          </a:p>
          <a:p>
            <a:pPr algn="ctr"/>
            <a:r>
              <a:rPr lang="en-US" sz="1654" dirty="0">
                <a:solidFill>
                  <a:schemeClr val="bg1"/>
                </a:solidFill>
                <a:latin typeface="Lato  "/>
              </a:rPr>
              <a:t>- 17yo+</a:t>
            </a:r>
          </a:p>
          <a:p>
            <a:pPr algn="ctr"/>
            <a:r>
              <a:rPr lang="en-US" sz="1654" dirty="0">
                <a:solidFill>
                  <a:schemeClr val="bg1"/>
                </a:solidFill>
                <a:latin typeface="Lato  "/>
              </a:rPr>
              <a:t>- Part Time &amp; Full-Time</a:t>
            </a:r>
          </a:p>
          <a:p>
            <a:pPr algn="ctr"/>
            <a:r>
              <a:rPr lang="en-US" sz="1654" dirty="0">
                <a:solidFill>
                  <a:schemeClr val="bg1"/>
                </a:solidFill>
                <a:latin typeface="Lato  "/>
              </a:rPr>
              <a:t>- Administered through a Competitive Three-Year Grant</a:t>
            </a:r>
          </a:p>
        </p:txBody>
      </p:sp>
      <p:sp>
        <p:nvSpPr>
          <p:cNvPr id="5" name="Slide Number Placeholder 5">
            <a:extLst>
              <a:ext uri="{FF2B5EF4-FFF2-40B4-BE49-F238E27FC236}">
                <a16:creationId xmlns:a16="http://schemas.microsoft.com/office/drawing/2014/main" id="{74950CDE-19BC-CCA2-617D-12DEC2FC064E}"/>
              </a:ext>
            </a:extLst>
          </p:cNvPr>
          <p:cNvSpPr txBox="1">
            <a:spLocks/>
          </p:cNvSpPr>
          <p:nvPr/>
        </p:nvSpPr>
        <p:spPr>
          <a:xfrm>
            <a:off x="9573260" y="5215429"/>
            <a:ext cx="467360" cy="301625"/>
          </a:xfrm>
          <a:prstGeom prst="rect">
            <a:avLst/>
          </a:prstGeom>
        </p:spPr>
        <p:txBody>
          <a:bodyPr/>
          <a:lstStyle>
            <a:defPPr>
              <a:defRPr lang="en-US"/>
            </a:defPPr>
            <a:lvl1pPr marL="0" algn="ctr" defTabSz="914400" rtl="0" eaLnBrk="1" latinLnBrk="0" hangingPunct="1">
              <a:defRPr sz="1200"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771BDF8-D4A4-4B93-862A-E82DC966FCBF}" type="slidenum">
              <a:rPr lang="en-US" smtClean="0"/>
              <a:pPr/>
              <a:t>10</a:t>
            </a:fld>
            <a:endParaRPr lang="en-US" dirty="0"/>
          </a:p>
        </p:txBody>
      </p:sp>
    </p:spTree>
    <p:extLst>
      <p:ext uri="{BB962C8B-B14F-4D97-AF65-F5344CB8AC3E}">
        <p14:creationId xmlns:p14="http://schemas.microsoft.com/office/powerpoint/2010/main" val="42886293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FE6CC-9844-C057-5557-5E4EC89371F4}"/>
              </a:ext>
            </a:extLst>
          </p:cNvPr>
          <p:cNvSpPr>
            <a:spLocks noGrp="1"/>
          </p:cNvSpPr>
          <p:nvPr>
            <p:ph type="title"/>
          </p:nvPr>
        </p:nvSpPr>
        <p:spPr/>
        <p:txBody>
          <a:bodyPr/>
          <a:lstStyle/>
          <a:p>
            <a:r>
              <a:rPr lang="en-US" dirty="0">
                <a:solidFill>
                  <a:srgbClr val="004063"/>
                </a:solidFill>
              </a:rPr>
              <a:t>AmeriCorps State/National</a:t>
            </a:r>
          </a:p>
        </p:txBody>
      </p:sp>
      <p:sp>
        <p:nvSpPr>
          <p:cNvPr id="3" name="Text Placeholder 2">
            <a:extLst>
              <a:ext uri="{FF2B5EF4-FFF2-40B4-BE49-F238E27FC236}">
                <a16:creationId xmlns:a16="http://schemas.microsoft.com/office/drawing/2014/main" id="{0C2EA307-CE2B-EFE1-0059-5A18A3975E25}"/>
              </a:ext>
            </a:extLst>
          </p:cNvPr>
          <p:cNvSpPr>
            <a:spLocks noGrp="1"/>
          </p:cNvSpPr>
          <p:nvPr>
            <p:ph type="body" idx="1"/>
          </p:nvPr>
        </p:nvSpPr>
        <p:spPr>
          <a:xfrm>
            <a:off x="343627" y="1122010"/>
            <a:ext cx="9393370" cy="3766476"/>
          </a:xfrm>
        </p:spPr>
        <p:txBody>
          <a:bodyPr/>
          <a:lstStyle/>
          <a:p>
            <a:pPr marL="504017" lvl="1">
              <a:buFont typeface="Arial" panose="020B0604020202020204" pitchFamily="34" charset="0"/>
              <a:buChar char="•"/>
            </a:pPr>
            <a:r>
              <a:rPr lang="en-US" sz="2400" b="1" dirty="0">
                <a:solidFill>
                  <a:schemeClr val="accent1"/>
                </a:solidFill>
                <a:latin typeface="Lato" panose="020F0502020204030203" pitchFamily="34" charset="0"/>
                <a:ea typeface="Lato" panose="020F0502020204030203" pitchFamily="34" charset="0"/>
                <a:cs typeface="Lato" panose="020F0502020204030203" pitchFamily="34" charset="0"/>
              </a:rPr>
              <a:t>Recruitment</a:t>
            </a:r>
          </a:p>
          <a:p>
            <a:pPr marL="1008035" lvl="2">
              <a:buFont typeface="Wingdings" panose="05000000000000000000" pitchFamily="2" charset="2"/>
              <a:buChar char="§"/>
            </a:pPr>
            <a:r>
              <a:rPr lang="en-US" sz="2400" b="1" dirty="0">
                <a:solidFill>
                  <a:srgbClr val="225A7C"/>
                </a:solidFill>
                <a:latin typeface="Lato" panose="020F0502020204030203" pitchFamily="34" charset="0"/>
                <a:ea typeface="Lato" panose="020F0502020204030203" pitchFamily="34" charset="0"/>
                <a:cs typeface="Lato" panose="020F0502020204030203" pitchFamily="34" charset="0"/>
              </a:rPr>
              <a:t>Applicants can choose where they would like to serve and the organization that they would like to serve with</a:t>
            </a:r>
          </a:p>
          <a:p>
            <a:pPr marL="1008035" lvl="2">
              <a:buFont typeface="Wingdings" panose="05000000000000000000" pitchFamily="2" charset="2"/>
              <a:buChar char="§"/>
            </a:pPr>
            <a:r>
              <a:rPr lang="en-US" sz="2400" b="1" dirty="0">
                <a:solidFill>
                  <a:srgbClr val="225A7C"/>
                </a:solidFill>
                <a:latin typeface="Lato" panose="020F0502020204030203" pitchFamily="34" charset="0"/>
                <a:ea typeface="Lato" panose="020F0502020204030203" pitchFamily="34" charset="0"/>
                <a:cs typeface="Lato" panose="020F0502020204030203" pitchFamily="34" charset="0"/>
              </a:rPr>
              <a:t>Primarily advanced by the “AmeriCorps program” and its “host sites”</a:t>
            </a:r>
            <a:endParaRPr lang="en-US" sz="2400" dirty="0">
              <a:solidFill>
                <a:srgbClr val="225A7C"/>
              </a:solidFill>
              <a:latin typeface="Lato" panose="020F0502020204030203" pitchFamily="34" charset="0"/>
              <a:ea typeface="Lato" panose="020F0502020204030203" pitchFamily="34" charset="0"/>
              <a:cs typeface="Lato" panose="020F0502020204030203" pitchFamily="34" charset="0"/>
            </a:endParaRPr>
          </a:p>
          <a:p>
            <a:pPr marL="504017" lvl="1">
              <a:buFont typeface="Arial" panose="020B0604020202020204" pitchFamily="34" charset="0"/>
              <a:buChar char="•"/>
            </a:pPr>
            <a:r>
              <a:rPr lang="en-US" sz="2400" b="1" dirty="0">
                <a:solidFill>
                  <a:schemeClr val="accent1"/>
                </a:solidFill>
                <a:latin typeface="Lato" panose="020F0502020204030203" pitchFamily="34" charset="0"/>
                <a:ea typeface="Lato" panose="020F0502020204030203" pitchFamily="34" charset="0"/>
                <a:cs typeface="Lato" panose="020F0502020204030203" pitchFamily="34" charset="0"/>
              </a:rPr>
              <a:t>Term Types</a:t>
            </a:r>
          </a:p>
          <a:p>
            <a:pPr marL="1008035" lvl="2">
              <a:buFont typeface="Wingdings" panose="05000000000000000000" pitchFamily="2" charset="2"/>
              <a:buChar char="§"/>
            </a:pPr>
            <a:r>
              <a:rPr lang="en-US" sz="2400" b="1" dirty="0">
                <a:solidFill>
                  <a:schemeClr val="accent2"/>
                </a:solidFill>
                <a:latin typeface="Lato" panose="020F0502020204030203" pitchFamily="34" charset="0"/>
                <a:ea typeface="Lato" panose="020F0502020204030203" pitchFamily="34" charset="0"/>
                <a:cs typeface="Lato" panose="020F0502020204030203" pitchFamily="34" charset="0"/>
              </a:rPr>
              <a:t>100hrs, 300hrs, 450hrs, 675hrs, 900hrs, 1200hrs, 1700hrs</a:t>
            </a:r>
          </a:p>
          <a:p>
            <a:pPr marL="1008035" lvl="2">
              <a:buFont typeface="Wingdings" panose="05000000000000000000" pitchFamily="2" charset="2"/>
              <a:buChar char="§"/>
            </a:pPr>
            <a:r>
              <a:rPr lang="en-US" sz="2400" b="1" dirty="0">
                <a:solidFill>
                  <a:schemeClr val="accent2"/>
                </a:solidFill>
                <a:latin typeface="Lato" panose="020F0502020204030203" pitchFamily="34" charset="0"/>
                <a:ea typeface="Lato" panose="020F0502020204030203" pitchFamily="34" charset="0"/>
                <a:cs typeface="Lato" panose="020F0502020204030203" pitchFamily="34" charset="0"/>
              </a:rPr>
              <a:t>Primary considerations: Summer/Peak Times, 20hrs a week, or 40hrs and week</a:t>
            </a:r>
          </a:p>
          <a:p>
            <a:pPr lvl="1"/>
            <a:endParaRPr lang="en-US" dirty="0"/>
          </a:p>
        </p:txBody>
      </p:sp>
      <p:sp>
        <p:nvSpPr>
          <p:cNvPr id="5" name="Slide Number Placeholder 5">
            <a:extLst>
              <a:ext uri="{FF2B5EF4-FFF2-40B4-BE49-F238E27FC236}">
                <a16:creationId xmlns:a16="http://schemas.microsoft.com/office/drawing/2014/main" id="{EE50EC4B-744D-3CF0-AB2C-6B963B173FB2}"/>
              </a:ext>
            </a:extLst>
          </p:cNvPr>
          <p:cNvSpPr txBox="1">
            <a:spLocks/>
          </p:cNvSpPr>
          <p:nvPr/>
        </p:nvSpPr>
        <p:spPr>
          <a:xfrm>
            <a:off x="9573260" y="5215429"/>
            <a:ext cx="467360" cy="301625"/>
          </a:xfrm>
          <a:prstGeom prst="rect">
            <a:avLst/>
          </a:prstGeom>
        </p:spPr>
        <p:txBody>
          <a:bodyPr/>
          <a:lstStyle>
            <a:defPPr>
              <a:defRPr lang="en-US"/>
            </a:defPPr>
            <a:lvl1pPr marL="0" algn="ctr" defTabSz="914400" rtl="0" eaLnBrk="1" latinLnBrk="0" hangingPunct="1">
              <a:defRPr sz="1200"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771BDF8-D4A4-4B93-862A-E82DC966FCBF}" type="slidenum">
              <a:rPr lang="en-US" smtClean="0"/>
              <a:pPr/>
              <a:t>11</a:t>
            </a:fld>
            <a:endParaRPr lang="en-US" dirty="0"/>
          </a:p>
        </p:txBody>
      </p:sp>
    </p:spTree>
    <p:extLst>
      <p:ext uri="{BB962C8B-B14F-4D97-AF65-F5344CB8AC3E}">
        <p14:creationId xmlns:p14="http://schemas.microsoft.com/office/powerpoint/2010/main" val="41484612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4D1D9-4BE2-4BD4-AA77-BDBBDEF71EBB}"/>
              </a:ext>
            </a:extLst>
          </p:cNvPr>
          <p:cNvSpPr>
            <a:spLocks noGrp="1"/>
          </p:cNvSpPr>
          <p:nvPr>
            <p:ph type="title"/>
          </p:nvPr>
        </p:nvSpPr>
        <p:spPr>
          <a:xfrm>
            <a:off x="343627" y="263158"/>
            <a:ext cx="9393370" cy="631384"/>
          </a:xfrm>
        </p:spPr>
        <p:txBody>
          <a:bodyPr/>
          <a:lstStyle/>
          <a:p>
            <a:r>
              <a:rPr lang="en-US" dirty="0">
                <a:solidFill>
                  <a:srgbClr val="004063"/>
                </a:solidFill>
              </a:rPr>
              <a:t>AmeriCorps State/National</a:t>
            </a:r>
          </a:p>
        </p:txBody>
      </p:sp>
      <p:sp>
        <p:nvSpPr>
          <p:cNvPr id="3" name="Text Placeholder 2">
            <a:extLst>
              <a:ext uri="{FF2B5EF4-FFF2-40B4-BE49-F238E27FC236}">
                <a16:creationId xmlns:a16="http://schemas.microsoft.com/office/drawing/2014/main" id="{B0250DA3-29AE-C13D-1FC4-A7F1392B2D31}"/>
              </a:ext>
            </a:extLst>
          </p:cNvPr>
          <p:cNvSpPr>
            <a:spLocks noGrp="1"/>
          </p:cNvSpPr>
          <p:nvPr>
            <p:ph type="body" idx="1"/>
          </p:nvPr>
        </p:nvSpPr>
        <p:spPr>
          <a:xfrm>
            <a:off x="705577" y="939176"/>
            <a:ext cx="5024663" cy="4001791"/>
          </a:xfrm>
        </p:spPr>
        <p:txBody>
          <a:bodyPr/>
          <a:lstStyle/>
          <a:p>
            <a:pPr>
              <a:buFont typeface="Arial" panose="020B0604020202020204" pitchFamily="34" charset="0"/>
              <a:buChar char="•"/>
            </a:pPr>
            <a:r>
              <a:rPr lang="en-US" sz="1600" b="1" dirty="0">
                <a:solidFill>
                  <a:srgbClr val="225A7C"/>
                </a:solidFill>
                <a:latin typeface="Lato" panose="020F0502020204030203" pitchFamily="34" charset="0"/>
                <a:ea typeface="Lato" panose="020F0502020204030203" pitchFamily="34" charset="0"/>
                <a:cs typeface="Lato" panose="020F0502020204030203" pitchFamily="34" charset="0"/>
              </a:rPr>
              <a:t>Corps Member Benefits</a:t>
            </a:r>
          </a:p>
          <a:p>
            <a:pPr lvl="1">
              <a:buFont typeface="Wingdings" panose="05000000000000000000" pitchFamily="2" charset="2"/>
              <a:buChar char="§"/>
            </a:pPr>
            <a:r>
              <a:rPr lang="en-US" sz="1600" b="1" dirty="0">
                <a:solidFill>
                  <a:schemeClr val="accent1"/>
                </a:solidFill>
                <a:latin typeface="Lato" panose="020F0502020204030203" pitchFamily="34" charset="0"/>
                <a:ea typeface="Lato" panose="020F0502020204030203" pitchFamily="34" charset="0"/>
                <a:cs typeface="Lato" panose="020F0502020204030203" pitchFamily="34" charset="0"/>
              </a:rPr>
              <a:t>Living Allowance</a:t>
            </a:r>
          </a:p>
          <a:p>
            <a:pPr lvl="1">
              <a:buFont typeface="Wingdings" panose="05000000000000000000" pitchFamily="2" charset="2"/>
              <a:buChar char="§"/>
            </a:pPr>
            <a:r>
              <a:rPr lang="en-US" sz="1600" b="1" dirty="0">
                <a:solidFill>
                  <a:schemeClr val="accent1"/>
                </a:solidFill>
                <a:latin typeface="Lato" panose="020F0502020204030203" pitchFamily="34" charset="0"/>
                <a:ea typeface="Lato" panose="020F0502020204030203" pitchFamily="34" charset="0"/>
                <a:cs typeface="Lato" panose="020F0502020204030203" pitchFamily="34" charset="0"/>
              </a:rPr>
              <a:t>Loan Forbearance</a:t>
            </a:r>
          </a:p>
          <a:p>
            <a:pPr lvl="1">
              <a:buFont typeface="Wingdings" panose="05000000000000000000" pitchFamily="2" charset="2"/>
              <a:buChar char="§"/>
            </a:pPr>
            <a:r>
              <a:rPr lang="en-US" sz="1600" b="1" dirty="0">
                <a:solidFill>
                  <a:schemeClr val="accent1"/>
                </a:solidFill>
                <a:latin typeface="Lato" panose="020F0502020204030203" pitchFamily="34" charset="0"/>
                <a:ea typeface="Lato" panose="020F0502020204030203" pitchFamily="34" charset="0"/>
                <a:cs typeface="Lato" panose="020F0502020204030203" pitchFamily="34" charset="0"/>
              </a:rPr>
              <a:t>Education Award </a:t>
            </a:r>
          </a:p>
          <a:p>
            <a:pPr lvl="1">
              <a:buFont typeface="Wingdings" panose="05000000000000000000" pitchFamily="2" charset="2"/>
              <a:buChar char="§"/>
            </a:pPr>
            <a:r>
              <a:rPr lang="en-US" sz="1600" b="1" dirty="0">
                <a:solidFill>
                  <a:schemeClr val="accent1"/>
                </a:solidFill>
                <a:latin typeface="Lato" panose="020F0502020204030203" pitchFamily="34" charset="0"/>
                <a:ea typeface="Lato" panose="020F0502020204030203" pitchFamily="34" charset="0"/>
                <a:cs typeface="Lato" panose="020F0502020204030203" pitchFamily="34" charset="0"/>
              </a:rPr>
              <a:t>Healthcare (full-time)</a:t>
            </a:r>
          </a:p>
          <a:p>
            <a:pPr lvl="1">
              <a:buFont typeface="Wingdings" panose="05000000000000000000" pitchFamily="2" charset="2"/>
              <a:buChar char="§"/>
            </a:pPr>
            <a:r>
              <a:rPr lang="en-US" sz="1600" b="1" dirty="0">
                <a:solidFill>
                  <a:schemeClr val="accent1"/>
                </a:solidFill>
                <a:latin typeface="Lato" panose="020F0502020204030203" pitchFamily="34" charset="0"/>
                <a:ea typeface="Lato" panose="020F0502020204030203" pitchFamily="34" charset="0"/>
                <a:cs typeface="Lato" panose="020F0502020204030203" pitchFamily="34" charset="0"/>
              </a:rPr>
              <a:t>Childcare (full-time) </a:t>
            </a:r>
          </a:p>
          <a:p>
            <a:pPr marL="588021" lvl="1" indent="0">
              <a:buNone/>
            </a:pPr>
            <a:endParaRPr lang="en-US" sz="1600" b="1" dirty="0">
              <a:solidFill>
                <a:srgbClr val="225A7C"/>
              </a:solidFill>
              <a:latin typeface="Lato" panose="020F0502020204030203" pitchFamily="34" charset="0"/>
              <a:ea typeface="Lato" panose="020F0502020204030203" pitchFamily="34" charset="0"/>
              <a:cs typeface="Lato" panose="020F0502020204030203" pitchFamily="34" charset="0"/>
            </a:endParaRPr>
          </a:p>
          <a:p>
            <a:pPr marL="504017" lvl="1">
              <a:buFont typeface="Arial" panose="020B0604020202020204" pitchFamily="34" charset="0"/>
              <a:buChar char="•"/>
            </a:pPr>
            <a:r>
              <a:rPr lang="en-US" sz="1600" b="1" dirty="0">
                <a:solidFill>
                  <a:srgbClr val="225A7C"/>
                </a:solidFill>
                <a:latin typeface="Lato" panose="020F0502020204030203" pitchFamily="34" charset="0"/>
                <a:ea typeface="Lato" panose="020F0502020204030203" pitchFamily="34" charset="0"/>
                <a:cs typeface="Lato" panose="020F0502020204030203" pitchFamily="34" charset="0"/>
              </a:rPr>
              <a:t>Why Serve?</a:t>
            </a:r>
          </a:p>
          <a:p>
            <a:pPr marL="1008035" lvl="2">
              <a:buFont typeface="Wingdings" panose="05000000000000000000" pitchFamily="2" charset="2"/>
              <a:buChar char="§"/>
            </a:pPr>
            <a:r>
              <a:rPr lang="en-US" sz="1600" b="1" dirty="0">
                <a:solidFill>
                  <a:schemeClr val="accent1"/>
                </a:solidFill>
                <a:latin typeface="Lato" panose="020F0502020204030203" pitchFamily="34" charset="0"/>
                <a:ea typeface="Lato" panose="020F0502020204030203" pitchFamily="34" charset="0"/>
                <a:cs typeface="Lato" panose="020F0502020204030203" pitchFamily="34" charset="0"/>
              </a:rPr>
              <a:t>Positive impact to community and nation</a:t>
            </a:r>
          </a:p>
          <a:p>
            <a:pPr marL="1008035" lvl="2">
              <a:buFont typeface="Wingdings" panose="05000000000000000000" pitchFamily="2" charset="2"/>
              <a:buChar char="§"/>
            </a:pPr>
            <a:r>
              <a:rPr lang="en-US" sz="1600" b="1" dirty="0">
                <a:solidFill>
                  <a:schemeClr val="accent1"/>
                </a:solidFill>
                <a:latin typeface="Lato" panose="020F0502020204030203" pitchFamily="34" charset="0"/>
                <a:ea typeface="Lato" panose="020F0502020204030203" pitchFamily="34" charset="0"/>
                <a:cs typeface="Lato" panose="020F0502020204030203" pitchFamily="34" charset="0"/>
              </a:rPr>
              <a:t>Professional development</a:t>
            </a:r>
          </a:p>
          <a:p>
            <a:pPr marL="1008035" lvl="2">
              <a:buFont typeface="Wingdings" panose="05000000000000000000" pitchFamily="2" charset="2"/>
              <a:buChar char="§"/>
            </a:pPr>
            <a:r>
              <a:rPr lang="en-US" sz="1600" b="1" dirty="0">
                <a:solidFill>
                  <a:schemeClr val="accent1"/>
                </a:solidFill>
                <a:latin typeface="Lato" panose="020F0502020204030203" pitchFamily="34" charset="0"/>
                <a:ea typeface="Lato" panose="020F0502020204030203" pitchFamily="34" charset="0"/>
                <a:cs typeface="Lato" panose="020F0502020204030203" pitchFamily="34" charset="0"/>
              </a:rPr>
              <a:t>Networking and exposure</a:t>
            </a:r>
          </a:p>
        </p:txBody>
      </p:sp>
      <p:pic>
        <p:nvPicPr>
          <p:cNvPr id="7" name="Google Shape;228;p12">
            <a:extLst>
              <a:ext uri="{FF2B5EF4-FFF2-40B4-BE49-F238E27FC236}">
                <a16:creationId xmlns:a16="http://schemas.microsoft.com/office/drawing/2014/main" id="{CC3DA032-8DFB-8476-4E92-718B5343919F}"/>
              </a:ext>
            </a:extLst>
          </p:cNvPr>
          <p:cNvPicPr preferRelativeResize="0">
            <a:picLocks noGrp="1"/>
          </p:cNvPicPr>
          <p:nvPr/>
        </p:nvPicPr>
        <p:blipFill rotWithShape="1">
          <a:blip r:embed="rId3">
            <a:alphaModFix/>
          </a:blip>
          <a:srcRect/>
          <a:stretch/>
        </p:blipFill>
        <p:spPr>
          <a:xfrm>
            <a:off x="5324826" y="1111435"/>
            <a:ext cx="2149650" cy="2264331"/>
          </a:xfrm>
          <a:prstGeom prst="rect">
            <a:avLst/>
          </a:prstGeom>
          <a:noFill/>
          <a:ln>
            <a:noFill/>
          </a:ln>
        </p:spPr>
      </p:pic>
      <p:pic>
        <p:nvPicPr>
          <p:cNvPr id="10" name="Google Shape;254;p14">
            <a:extLst>
              <a:ext uri="{FF2B5EF4-FFF2-40B4-BE49-F238E27FC236}">
                <a16:creationId xmlns:a16="http://schemas.microsoft.com/office/drawing/2014/main" id="{810296DD-B273-8DF5-6871-CB4628E9B9B4}"/>
              </a:ext>
            </a:extLst>
          </p:cNvPr>
          <p:cNvPicPr preferRelativeResize="0">
            <a:picLocks noGrp="1"/>
          </p:cNvPicPr>
          <p:nvPr/>
        </p:nvPicPr>
        <p:blipFill rotWithShape="1">
          <a:blip r:embed="rId4">
            <a:alphaModFix/>
          </a:blip>
          <a:srcRect/>
          <a:stretch/>
        </p:blipFill>
        <p:spPr>
          <a:xfrm>
            <a:off x="7474476" y="2835275"/>
            <a:ext cx="2090708" cy="1880817"/>
          </a:xfrm>
          <a:prstGeom prst="rect">
            <a:avLst/>
          </a:prstGeom>
          <a:noFill/>
          <a:ln>
            <a:noFill/>
          </a:ln>
        </p:spPr>
      </p:pic>
      <p:sp>
        <p:nvSpPr>
          <p:cNvPr id="5" name="Slide Number Placeholder 5">
            <a:extLst>
              <a:ext uri="{FF2B5EF4-FFF2-40B4-BE49-F238E27FC236}">
                <a16:creationId xmlns:a16="http://schemas.microsoft.com/office/drawing/2014/main" id="{39C87939-BCF7-AAB7-984E-3F20718A1678}"/>
              </a:ext>
            </a:extLst>
          </p:cNvPr>
          <p:cNvSpPr txBox="1">
            <a:spLocks/>
          </p:cNvSpPr>
          <p:nvPr/>
        </p:nvSpPr>
        <p:spPr>
          <a:xfrm>
            <a:off x="9573260" y="5215429"/>
            <a:ext cx="467360" cy="301625"/>
          </a:xfrm>
          <a:prstGeom prst="rect">
            <a:avLst/>
          </a:prstGeom>
        </p:spPr>
        <p:txBody>
          <a:bodyPr/>
          <a:lstStyle>
            <a:defPPr>
              <a:defRPr lang="en-US"/>
            </a:defPPr>
            <a:lvl1pPr marL="0" algn="ctr" defTabSz="914400" rtl="0" eaLnBrk="1" latinLnBrk="0" hangingPunct="1">
              <a:defRPr sz="1200"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771BDF8-D4A4-4B93-862A-E82DC966FCBF}" type="slidenum">
              <a:rPr lang="en-US" smtClean="0"/>
              <a:pPr/>
              <a:t>12</a:t>
            </a:fld>
            <a:endParaRPr lang="en-US" dirty="0"/>
          </a:p>
        </p:txBody>
      </p:sp>
    </p:spTree>
    <p:extLst>
      <p:ext uri="{BB962C8B-B14F-4D97-AF65-F5344CB8AC3E}">
        <p14:creationId xmlns:p14="http://schemas.microsoft.com/office/powerpoint/2010/main" val="14743279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17"/>
          <p:cNvSpPr txBox="1">
            <a:spLocks noGrp="1"/>
          </p:cNvSpPr>
          <p:nvPr>
            <p:ph type="title"/>
          </p:nvPr>
        </p:nvSpPr>
        <p:spPr>
          <a:xfrm>
            <a:off x="504030" y="0"/>
            <a:ext cx="9072563" cy="945224"/>
          </a:xfrm>
          <a:prstGeom prst="rect">
            <a:avLst/>
          </a:prstGeom>
          <a:noFill/>
          <a:ln>
            <a:noFill/>
          </a:ln>
        </p:spPr>
        <p:txBody>
          <a:bodyPr spcFirstLastPara="1" vert="horz" wrap="square" lIns="100790" tIns="100790" rIns="100790" bIns="100790" rtlCol="0" anchor="ctr" anchorCtr="0">
            <a:noAutofit/>
          </a:bodyPr>
          <a:lstStyle/>
          <a:p>
            <a:r>
              <a:rPr lang="en-US" sz="3600" dirty="0">
                <a:solidFill>
                  <a:srgbClr val="004063"/>
                </a:solidFill>
                <a:latin typeface="+mj-lt"/>
              </a:rPr>
              <a:t>SPOTLIGHTS</a:t>
            </a:r>
          </a:p>
        </p:txBody>
      </p:sp>
      <p:sp>
        <p:nvSpPr>
          <p:cNvPr id="299" name="Google Shape;299;p17"/>
          <p:cNvSpPr txBox="1">
            <a:spLocks noGrp="1"/>
          </p:cNvSpPr>
          <p:nvPr>
            <p:ph type="body" idx="1"/>
          </p:nvPr>
        </p:nvSpPr>
        <p:spPr>
          <a:xfrm>
            <a:off x="220980" y="1279140"/>
            <a:ext cx="6004560" cy="3112270"/>
          </a:xfrm>
          <a:prstGeom prst="rect">
            <a:avLst/>
          </a:prstGeom>
          <a:noFill/>
          <a:ln>
            <a:noFill/>
          </a:ln>
        </p:spPr>
        <p:txBody>
          <a:bodyPr spcFirstLastPara="1" vert="horz" wrap="square" lIns="100790" tIns="100790" rIns="100790" bIns="100790" rtlCol="0" anchor="t" anchorCtr="0">
            <a:noAutofit/>
          </a:bodyPr>
          <a:lstStyle/>
          <a:p>
            <a:pPr marL="539018" lvl="1" indent="0">
              <a:spcBef>
                <a:spcPts val="0"/>
              </a:spcBef>
              <a:buSzPts val="1900"/>
              <a:buNone/>
            </a:pPr>
            <a:r>
              <a:rPr lang="en" sz="1654" b="1" dirty="0">
                <a:solidFill>
                  <a:srgbClr val="225A7C"/>
                </a:solidFill>
                <a:latin typeface="Lato" panose="020F0502020204030203" pitchFamily="34" charset="0"/>
                <a:ea typeface="Lato" panose="020F0502020204030203" pitchFamily="34" charset="0"/>
                <a:cs typeface="Lato" panose="020F0502020204030203" pitchFamily="34" charset="0"/>
              </a:rPr>
              <a:t>Developing a diverse talent pipeline</a:t>
            </a:r>
            <a:endParaRPr sz="1654" b="1" dirty="0">
              <a:solidFill>
                <a:srgbClr val="225A7C"/>
              </a:solidFill>
              <a:latin typeface="Lato" panose="020F0502020204030203" pitchFamily="34" charset="0"/>
              <a:ea typeface="Lato" panose="020F0502020204030203" pitchFamily="34" charset="0"/>
              <a:cs typeface="Lato" panose="020F0502020204030203" pitchFamily="34" charset="0"/>
            </a:endParaRPr>
          </a:p>
          <a:p>
            <a:pPr marL="1323045" lvl="2" indent="-280010">
              <a:spcBef>
                <a:spcPts val="0"/>
              </a:spcBef>
              <a:buSzPts val="1500"/>
            </a:pPr>
            <a:r>
              <a:rPr lang="en" sz="1654" b="1" i="1" dirty="0">
                <a:solidFill>
                  <a:schemeClr val="accent1"/>
                </a:solidFill>
                <a:latin typeface="Lato" panose="020F0502020204030203" pitchFamily="34" charset="0"/>
                <a:ea typeface="Lato" panose="020F0502020204030203" pitchFamily="34" charset="0"/>
                <a:cs typeface="Lato" panose="020F0502020204030203" pitchFamily="34" charset="0"/>
              </a:rPr>
              <a:t>California</a:t>
            </a:r>
            <a:endParaRPr sz="1654" b="1" dirty="0">
              <a:solidFill>
                <a:schemeClr val="accent1"/>
              </a:solidFill>
              <a:latin typeface="Lato" panose="020F0502020204030203" pitchFamily="34" charset="0"/>
              <a:ea typeface="Lato" panose="020F0502020204030203" pitchFamily="34" charset="0"/>
              <a:cs typeface="Lato" panose="020F0502020204030203" pitchFamily="34" charset="0"/>
            </a:endParaRPr>
          </a:p>
          <a:p>
            <a:pPr marL="539018" lvl="1" indent="0">
              <a:spcBef>
                <a:spcPts val="0"/>
              </a:spcBef>
              <a:buSzPts val="1900"/>
              <a:buNone/>
            </a:pPr>
            <a:r>
              <a:rPr lang="en" sz="1654" b="1" dirty="0">
                <a:solidFill>
                  <a:srgbClr val="225A7C"/>
                </a:solidFill>
                <a:latin typeface="Lato" panose="020F0502020204030203" pitchFamily="34" charset="0"/>
                <a:ea typeface="Lato" panose="020F0502020204030203" pitchFamily="34" charset="0"/>
                <a:cs typeface="Lato" panose="020F0502020204030203" pitchFamily="34" charset="0"/>
              </a:rPr>
              <a:t>Community outreach, education, and intake</a:t>
            </a:r>
            <a:endParaRPr sz="1654" b="1" dirty="0">
              <a:solidFill>
                <a:srgbClr val="225A7C"/>
              </a:solidFill>
              <a:latin typeface="Lato" panose="020F0502020204030203" pitchFamily="34" charset="0"/>
              <a:ea typeface="Lato" panose="020F0502020204030203" pitchFamily="34" charset="0"/>
              <a:cs typeface="Lato" panose="020F0502020204030203" pitchFamily="34" charset="0"/>
            </a:endParaRPr>
          </a:p>
          <a:p>
            <a:pPr marL="1323045" lvl="2" indent="-280010">
              <a:spcBef>
                <a:spcPts val="0"/>
              </a:spcBef>
              <a:buSzPts val="1500"/>
            </a:pPr>
            <a:r>
              <a:rPr lang="en" sz="1654" b="1" i="1" dirty="0">
                <a:solidFill>
                  <a:schemeClr val="accent1"/>
                </a:solidFill>
                <a:latin typeface="Lato" panose="020F0502020204030203" pitchFamily="34" charset="0"/>
                <a:ea typeface="Lato" panose="020F0502020204030203" pitchFamily="34" charset="0"/>
                <a:cs typeface="Lato" panose="020F0502020204030203" pitchFamily="34" charset="0"/>
              </a:rPr>
              <a:t>SBP</a:t>
            </a:r>
            <a:endParaRPr sz="1654" b="1" dirty="0">
              <a:solidFill>
                <a:schemeClr val="accent1"/>
              </a:solidFill>
              <a:latin typeface="Lato" panose="020F0502020204030203" pitchFamily="34" charset="0"/>
              <a:ea typeface="Lato" panose="020F0502020204030203" pitchFamily="34" charset="0"/>
              <a:cs typeface="Lato" panose="020F0502020204030203" pitchFamily="34" charset="0"/>
            </a:endParaRPr>
          </a:p>
          <a:p>
            <a:pPr marL="539018" lvl="1" indent="0">
              <a:spcBef>
                <a:spcPts val="0"/>
              </a:spcBef>
              <a:buSzPts val="1900"/>
              <a:buNone/>
            </a:pPr>
            <a:r>
              <a:rPr lang="en" sz="1654" b="1" dirty="0">
                <a:solidFill>
                  <a:srgbClr val="225A7C"/>
                </a:solidFill>
                <a:latin typeface="Lato" panose="020F0502020204030203" pitchFamily="34" charset="0"/>
                <a:ea typeface="Lato" panose="020F0502020204030203" pitchFamily="34" charset="0"/>
                <a:cs typeface="Lato" panose="020F0502020204030203" pitchFamily="34" charset="0"/>
              </a:rPr>
              <a:t>Homeowner education</a:t>
            </a:r>
            <a:endParaRPr sz="1654" b="1" dirty="0">
              <a:solidFill>
                <a:srgbClr val="225A7C"/>
              </a:solidFill>
              <a:latin typeface="Lato" panose="020F0502020204030203" pitchFamily="34" charset="0"/>
              <a:ea typeface="Lato" panose="020F0502020204030203" pitchFamily="34" charset="0"/>
              <a:cs typeface="Lato" panose="020F0502020204030203" pitchFamily="34" charset="0"/>
            </a:endParaRPr>
          </a:p>
          <a:p>
            <a:pPr marL="1323045" lvl="2" indent="-280010">
              <a:spcBef>
                <a:spcPts val="0"/>
              </a:spcBef>
              <a:buSzPts val="1500"/>
            </a:pPr>
            <a:r>
              <a:rPr lang="en" sz="1654" b="1" i="1" dirty="0">
                <a:solidFill>
                  <a:schemeClr val="accent1"/>
                </a:solidFill>
                <a:latin typeface="Lato" panose="020F0502020204030203" pitchFamily="34" charset="0"/>
                <a:ea typeface="Lato" panose="020F0502020204030203" pitchFamily="34" charset="0"/>
                <a:cs typeface="Lato" panose="020F0502020204030203" pitchFamily="34" charset="0"/>
              </a:rPr>
              <a:t>Sustainability Institute</a:t>
            </a:r>
            <a:endParaRPr sz="1654" b="1" dirty="0">
              <a:solidFill>
                <a:schemeClr val="accent1"/>
              </a:solidFill>
              <a:latin typeface="Lato" panose="020F0502020204030203" pitchFamily="34" charset="0"/>
              <a:ea typeface="Lato" panose="020F0502020204030203" pitchFamily="34" charset="0"/>
              <a:cs typeface="Lato" panose="020F0502020204030203" pitchFamily="34" charset="0"/>
            </a:endParaRPr>
          </a:p>
          <a:p>
            <a:pPr marL="539018" lvl="1" indent="0">
              <a:spcBef>
                <a:spcPts val="0"/>
              </a:spcBef>
              <a:buSzPts val="1900"/>
              <a:buNone/>
            </a:pPr>
            <a:r>
              <a:rPr lang="en" sz="1654" b="1" dirty="0">
                <a:solidFill>
                  <a:srgbClr val="225A7C"/>
                </a:solidFill>
                <a:latin typeface="Lato" panose="020F0502020204030203" pitchFamily="34" charset="0"/>
                <a:ea typeface="Lato" panose="020F0502020204030203" pitchFamily="34" charset="0"/>
                <a:cs typeface="Lato" panose="020F0502020204030203" pitchFamily="34" charset="0"/>
              </a:rPr>
              <a:t>Entry level weatherization services</a:t>
            </a:r>
            <a:endParaRPr sz="1654" b="1" dirty="0">
              <a:solidFill>
                <a:srgbClr val="225A7C"/>
              </a:solidFill>
              <a:latin typeface="Lato" panose="020F0502020204030203" pitchFamily="34" charset="0"/>
              <a:ea typeface="Lato" panose="020F0502020204030203" pitchFamily="34" charset="0"/>
              <a:cs typeface="Lato" panose="020F0502020204030203" pitchFamily="34" charset="0"/>
            </a:endParaRPr>
          </a:p>
          <a:p>
            <a:pPr marL="1323045" lvl="2" indent="-280010">
              <a:spcBef>
                <a:spcPts val="0"/>
              </a:spcBef>
              <a:buSzPts val="1500"/>
            </a:pPr>
            <a:r>
              <a:rPr lang="en" sz="1654" b="1" i="1" dirty="0">
                <a:solidFill>
                  <a:schemeClr val="accent1"/>
                </a:solidFill>
                <a:latin typeface="Lato" panose="020F0502020204030203" pitchFamily="34" charset="0"/>
                <a:ea typeface="Lato" panose="020F0502020204030203" pitchFamily="34" charset="0"/>
                <a:cs typeface="Lato" panose="020F0502020204030203" pitchFamily="34" charset="0"/>
              </a:rPr>
              <a:t>AmeriCorps NCCC</a:t>
            </a:r>
          </a:p>
          <a:p>
            <a:pPr marL="1323045" lvl="2" indent="-280010">
              <a:spcBef>
                <a:spcPts val="0"/>
              </a:spcBef>
              <a:buSzPts val="1500"/>
            </a:pPr>
            <a:r>
              <a:rPr lang="en" sz="1654" b="1" i="1" dirty="0">
                <a:solidFill>
                  <a:schemeClr val="accent1"/>
                </a:solidFill>
                <a:latin typeface="Lato" panose="020F0502020204030203" pitchFamily="34" charset="0"/>
                <a:ea typeface="Lato" panose="020F0502020204030203" pitchFamily="34" charset="0"/>
                <a:cs typeface="Lato" panose="020F0502020204030203" pitchFamily="34" charset="0"/>
              </a:rPr>
              <a:t>Ampact</a:t>
            </a:r>
          </a:p>
          <a:p>
            <a:pPr marL="539018" lvl="1" indent="0">
              <a:spcBef>
                <a:spcPts val="0"/>
              </a:spcBef>
              <a:buSzPts val="1900"/>
              <a:buNone/>
            </a:pPr>
            <a:r>
              <a:rPr lang="en-US" sz="1654" b="1" dirty="0">
                <a:solidFill>
                  <a:srgbClr val="225A7C"/>
                </a:solidFill>
                <a:latin typeface="Lato" panose="020F0502020204030203" pitchFamily="34" charset="0"/>
                <a:ea typeface="Lato" panose="020F0502020204030203" pitchFamily="34" charset="0"/>
                <a:cs typeface="Lato" panose="020F0502020204030203" pitchFamily="34" charset="0"/>
              </a:rPr>
              <a:t>Communication/coordination/Workforce Dev. Support</a:t>
            </a:r>
          </a:p>
          <a:p>
            <a:pPr marL="1323045" lvl="2" indent="-280010">
              <a:spcBef>
                <a:spcPts val="0"/>
              </a:spcBef>
              <a:buSzPts val="1500"/>
            </a:pPr>
            <a:r>
              <a:rPr lang="en-US" sz="1654" b="1" i="1" dirty="0">
                <a:solidFill>
                  <a:schemeClr val="accent1"/>
                </a:solidFill>
                <a:latin typeface="Lato" panose="020F0502020204030203" pitchFamily="34" charset="0"/>
                <a:ea typeface="Lato" panose="020F0502020204030203" pitchFamily="34" charset="0"/>
                <a:cs typeface="Lato" panose="020F0502020204030203" pitchFamily="34" charset="0"/>
              </a:rPr>
              <a:t>VISTA - </a:t>
            </a:r>
            <a:r>
              <a:rPr lang="en-US" sz="1654" b="1" u="sng" dirty="0">
                <a:solidFill>
                  <a:schemeClr val="accent1"/>
                </a:solidFill>
                <a:latin typeface="Lato" panose="020F0502020204030203" pitchFamily="34" charset="0"/>
                <a:ea typeface="Lato" panose="020F0502020204030203" pitchFamily="34" charset="0"/>
                <a:cs typeface="Lato" panose="020F0502020204030203" pitchFamily="34" charset="0"/>
                <a:hlinkClick r:id="rId3">
                  <a:extLst>
                    <a:ext uri="{A12FA001-AC4F-418D-AE19-62706E023703}">
                      <ahyp:hlinkClr xmlns:ahyp="http://schemas.microsoft.com/office/drawing/2018/hyperlinkcolor" val="tx"/>
                    </a:ext>
                  </a:extLst>
                </a:hlinkClick>
              </a:rPr>
              <a:t>Maine</a:t>
            </a:r>
            <a:endParaRPr lang="en-US" sz="1654" b="1" dirty="0">
              <a:solidFill>
                <a:schemeClr val="accent1"/>
              </a:solidFill>
              <a:latin typeface="Lato" panose="020F0502020204030203" pitchFamily="34" charset="0"/>
              <a:ea typeface="Lato" panose="020F0502020204030203" pitchFamily="34" charset="0"/>
              <a:cs typeface="Lato" panose="020F0502020204030203" pitchFamily="34" charset="0"/>
            </a:endParaRPr>
          </a:p>
          <a:p>
            <a:pPr marL="1043036" lvl="2" indent="0">
              <a:spcBef>
                <a:spcPts val="0"/>
              </a:spcBef>
              <a:buSzPts val="1500"/>
              <a:buNone/>
            </a:pPr>
            <a:endParaRPr lang="en" sz="1654" i="1" dirty="0">
              <a:solidFill>
                <a:schemeClr val="dk1"/>
              </a:solidFill>
            </a:endParaRPr>
          </a:p>
        </p:txBody>
      </p:sp>
      <p:sp>
        <p:nvSpPr>
          <p:cNvPr id="2" name="Slide Number Placeholder 5">
            <a:extLst>
              <a:ext uri="{FF2B5EF4-FFF2-40B4-BE49-F238E27FC236}">
                <a16:creationId xmlns:a16="http://schemas.microsoft.com/office/drawing/2014/main" id="{692C5326-5A9A-05EA-2404-0D0AC7D14A69}"/>
              </a:ext>
            </a:extLst>
          </p:cNvPr>
          <p:cNvSpPr txBox="1">
            <a:spLocks/>
          </p:cNvSpPr>
          <p:nvPr/>
        </p:nvSpPr>
        <p:spPr>
          <a:xfrm>
            <a:off x="9573260" y="5215429"/>
            <a:ext cx="467360" cy="301625"/>
          </a:xfrm>
          <a:prstGeom prst="rect">
            <a:avLst/>
          </a:prstGeom>
        </p:spPr>
        <p:txBody>
          <a:bodyPr/>
          <a:lstStyle>
            <a:defPPr>
              <a:defRPr lang="en-US"/>
            </a:defPPr>
            <a:lvl1pPr marL="0" algn="ctr" defTabSz="914400" rtl="0" eaLnBrk="1" latinLnBrk="0" hangingPunct="1">
              <a:defRPr sz="1200"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771BDF8-D4A4-4B93-862A-E82DC966FCBF}" type="slidenum">
              <a:rPr lang="en-US" smtClean="0"/>
              <a:pPr/>
              <a:t>13</a:t>
            </a:fld>
            <a:endParaRPr lang="en-US" dirty="0"/>
          </a:p>
        </p:txBody>
      </p:sp>
      <p:pic>
        <p:nvPicPr>
          <p:cNvPr id="3" name="Picture 2">
            <a:extLst>
              <a:ext uri="{FF2B5EF4-FFF2-40B4-BE49-F238E27FC236}">
                <a16:creationId xmlns:a16="http://schemas.microsoft.com/office/drawing/2014/main" id="{66C69458-5A65-9641-1339-F7803733058D}"/>
              </a:ext>
            </a:extLst>
          </p:cNvPr>
          <p:cNvPicPr>
            <a:picLocks noChangeAspect="1"/>
          </p:cNvPicPr>
          <p:nvPr/>
        </p:nvPicPr>
        <p:blipFill>
          <a:blip r:embed="rId4"/>
          <a:stretch>
            <a:fillRect/>
          </a:stretch>
        </p:blipFill>
        <p:spPr>
          <a:xfrm>
            <a:off x="6289174" y="1423242"/>
            <a:ext cx="3284086" cy="2598077"/>
          </a:xfrm>
          <a:prstGeom prst="rect">
            <a:avLst/>
          </a:prstGeom>
        </p:spPr>
      </p:pic>
    </p:spTree>
    <p:extLst>
      <p:ext uri="{BB962C8B-B14F-4D97-AF65-F5344CB8AC3E}">
        <p14:creationId xmlns:p14="http://schemas.microsoft.com/office/powerpoint/2010/main" val="26671901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3"/>
          <p:cNvSpPr txBox="1">
            <a:spLocks noGrp="1"/>
          </p:cNvSpPr>
          <p:nvPr>
            <p:ph type="title"/>
          </p:nvPr>
        </p:nvSpPr>
        <p:spPr>
          <a:xfrm>
            <a:off x="343627" y="256677"/>
            <a:ext cx="9393370" cy="631362"/>
          </a:xfrm>
          <a:prstGeom prst="rect">
            <a:avLst/>
          </a:prstGeom>
        </p:spPr>
        <p:txBody>
          <a:bodyPr spcFirstLastPara="1" vert="horz" wrap="square" lIns="100790" tIns="100790" rIns="100790" bIns="100790" rtlCol="0" anchor="t" anchorCtr="0">
            <a:normAutofit/>
          </a:bodyPr>
          <a:lstStyle/>
          <a:p>
            <a:pPr algn="ctr"/>
            <a:r>
              <a:rPr lang="en" dirty="0">
                <a:solidFill>
                  <a:srgbClr val="004063"/>
                </a:solidFill>
                <a:latin typeface="Lato Black (Headings)"/>
                <a:ea typeface="Lato" panose="020F0502020204030203" pitchFamily="34" charset="0"/>
                <a:cs typeface="Lato" panose="020F0502020204030203" pitchFamily="34" charset="0"/>
              </a:rPr>
              <a:t>VISTA Responsibilities at BPA</a:t>
            </a:r>
            <a:endParaRPr dirty="0">
              <a:solidFill>
                <a:srgbClr val="004063"/>
              </a:solidFill>
              <a:latin typeface="Lato Black (Headings)"/>
              <a:ea typeface="Lato" panose="020F0502020204030203" pitchFamily="34" charset="0"/>
              <a:cs typeface="Lato" panose="020F0502020204030203" pitchFamily="34" charset="0"/>
            </a:endParaRPr>
          </a:p>
        </p:txBody>
      </p:sp>
      <p:sp>
        <p:nvSpPr>
          <p:cNvPr id="60" name="Google Shape;60;p13"/>
          <p:cNvSpPr txBox="1">
            <a:spLocks noGrp="1"/>
          </p:cNvSpPr>
          <p:nvPr>
            <p:ph type="body" idx="1"/>
          </p:nvPr>
        </p:nvSpPr>
        <p:spPr>
          <a:xfrm>
            <a:off x="578392" y="952557"/>
            <a:ext cx="5056864" cy="1571262"/>
          </a:xfrm>
          <a:prstGeom prst="rect">
            <a:avLst/>
          </a:prstGeom>
        </p:spPr>
        <p:txBody>
          <a:bodyPr spcFirstLastPara="1" vert="horz" wrap="square" lIns="100790" tIns="100790" rIns="100790" bIns="100790" rtlCol="0" anchor="t" anchorCtr="0">
            <a:noAutofit/>
          </a:bodyPr>
          <a:lstStyle/>
          <a:p>
            <a:pPr indent="-392013">
              <a:lnSpc>
                <a:spcPct val="100000"/>
              </a:lnSpc>
              <a:buSzPts val="2000"/>
            </a:pPr>
            <a:r>
              <a:rPr lang="en" sz="1600" b="1" dirty="0">
                <a:solidFill>
                  <a:srgbClr val="225A7C"/>
                </a:solidFill>
                <a:latin typeface="Lato" panose="020F0502020204030203" pitchFamily="34" charset="0"/>
                <a:ea typeface="Lato" panose="020F0502020204030203" pitchFamily="34" charset="0"/>
                <a:cs typeface="Lato" panose="020F0502020204030203" pitchFamily="34" charset="0"/>
                <a:hlinkClick r:id="rId3">
                  <a:extLst>
                    <a:ext uri="{A12FA001-AC4F-418D-AE19-62706E023703}">
                      <ahyp:hlinkClr xmlns:ahyp="http://schemas.microsoft.com/office/drawing/2018/hyperlinkcolor" val="tx"/>
                    </a:ext>
                  </a:extLst>
                </a:hlinkClick>
              </a:rPr>
              <a:t>Wraparound resource guide</a:t>
            </a:r>
            <a:endParaRPr sz="1600" b="1" dirty="0">
              <a:solidFill>
                <a:srgbClr val="225A7C"/>
              </a:solidFill>
              <a:latin typeface="Lato" panose="020F0502020204030203" pitchFamily="34" charset="0"/>
              <a:ea typeface="Lato" panose="020F0502020204030203" pitchFamily="34" charset="0"/>
              <a:cs typeface="Lato" panose="020F0502020204030203" pitchFamily="34" charset="0"/>
            </a:endParaRPr>
          </a:p>
          <a:p>
            <a:pPr indent="-392013">
              <a:lnSpc>
                <a:spcPct val="100000"/>
              </a:lnSpc>
              <a:buSzPts val="2000"/>
            </a:pPr>
            <a:r>
              <a:rPr lang="en" sz="1600" b="1" dirty="0">
                <a:solidFill>
                  <a:srgbClr val="225A7C"/>
                </a:solidFill>
                <a:latin typeface="Lato" panose="020F0502020204030203" pitchFamily="34" charset="0"/>
                <a:ea typeface="Lato" panose="020F0502020204030203" pitchFamily="34" charset="0"/>
                <a:cs typeface="Lato" panose="020F0502020204030203" pitchFamily="34" charset="0"/>
              </a:rPr>
              <a:t>Tabling at job fairs to connect with jobseekers and other employers</a:t>
            </a:r>
            <a:endParaRPr sz="1600" b="1" dirty="0">
              <a:solidFill>
                <a:srgbClr val="225A7C"/>
              </a:solidFill>
              <a:latin typeface="Lato" panose="020F0502020204030203" pitchFamily="34" charset="0"/>
              <a:ea typeface="Lato" panose="020F0502020204030203" pitchFamily="34" charset="0"/>
              <a:cs typeface="Lato" panose="020F0502020204030203" pitchFamily="34" charset="0"/>
            </a:endParaRPr>
          </a:p>
          <a:p>
            <a:pPr indent="-392013">
              <a:lnSpc>
                <a:spcPct val="100000"/>
              </a:lnSpc>
              <a:buSzPts val="2000"/>
            </a:pPr>
            <a:r>
              <a:rPr lang="en" sz="1600" b="1" dirty="0">
                <a:solidFill>
                  <a:srgbClr val="225A7C"/>
                </a:solidFill>
                <a:latin typeface="Lato" panose="020F0502020204030203" pitchFamily="34" charset="0"/>
                <a:ea typeface="Lato" panose="020F0502020204030203" pitchFamily="34" charset="0"/>
                <a:cs typeface="Lato" panose="020F0502020204030203" pitchFamily="34" charset="0"/>
              </a:rPr>
              <a:t>Reaching out to the community</a:t>
            </a:r>
          </a:p>
          <a:p>
            <a:pPr indent="-392013">
              <a:lnSpc>
                <a:spcPct val="100000"/>
              </a:lnSpc>
              <a:buSzPts val="2000"/>
            </a:pPr>
            <a:r>
              <a:rPr lang="en" sz="1600" b="1" dirty="0">
                <a:solidFill>
                  <a:srgbClr val="225A7C"/>
                </a:solidFill>
                <a:latin typeface="Lato" panose="020F0502020204030203" pitchFamily="34" charset="0"/>
                <a:ea typeface="Lato" panose="020F0502020204030203" pitchFamily="34" charset="0"/>
                <a:cs typeface="Lato" panose="020F0502020204030203" pitchFamily="34" charset="0"/>
              </a:rPr>
              <a:t>Interviews with contractors on needs</a:t>
            </a:r>
            <a:endParaRPr sz="1600" b="1" dirty="0">
              <a:solidFill>
                <a:srgbClr val="225A7C"/>
              </a:solidFill>
              <a:latin typeface="Lato" panose="020F0502020204030203" pitchFamily="34" charset="0"/>
              <a:ea typeface="Lato" panose="020F0502020204030203" pitchFamily="34" charset="0"/>
              <a:cs typeface="Lato" panose="020F0502020204030203" pitchFamily="34" charset="0"/>
            </a:endParaRPr>
          </a:p>
        </p:txBody>
      </p:sp>
      <p:pic>
        <p:nvPicPr>
          <p:cNvPr id="61" name="Google Shape;61;p13"/>
          <p:cNvPicPr preferRelativeResize="0"/>
          <p:nvPr/>
        </p:nvPicPr>
        <p:blipFill>
          <a:blip r:embed="rId4">
            <a:alphaModFix/>
          </a:blip>
          <a:stretch>
            <a:fillRect/>
          </a:stretch>
        </p:blipFill>
        <p:spPr>
          <a:xfrm>
            <a:off x="5733733" y="888039"/>
            <a:ext cx="3387408" cy="1260801"/>
          </a:xfrm>
          <a:prstGeom prst="rect">
            <a:avLst/>
          </a:prstGeom>
          <a:noFill/>
          <a:ln>
            <a:noFill/>
          </a:ln>
        </p:spPr>
      </p:pic>
      <p:pic>
        <p:nvPicPr>
          <p:cNvPr id="62" name="Google Shape;62;p13"/>
          <p:cNvPicPr preferRelativeResize="0"/>
          <p:nvPr/>
        </p:nvPicPr>
        <p:blipFill>
          <a:blip r:embed="rId5">
            <a:alphaModFix/>
          </a:blip>
          <a:stretch>
            <a:fillRect/>
          </a:stretch>
        </p:blipFill>
        <p:spPr>
          <a:xfrm>
            <a:off x="6173280" y="2400802"/>
            <a:ext cx="3387408" cy="2622847"/>
          </a:xfrm>
          <a:prstGeom prst="rect">
            <a:avLst/>
          </a:prstGeom>
          <a:noFill/>
          <a:ln>
            <a:noFill/>
          </a:ln>
        </p:spPr>
      </p:pic>
      <p:pic>
        <p:nvPicPr>
          <p:cNvPr id="63" name="Google Shape;63;p13"/>
          <p:cNvPicPr preferRelativeResize="0"/>
          <p:nvPr/>
        </p:nvPicPr>
        <p:blipFill>
          <a:blip r:embed="rId6">
            <a:alphaModFix/>
          </a:blip>
          <a:stretch>
            <a:fillRect/>
          </a:stretch>
        </p:blipFill>
        <p:spPr>
          <a:xfrm>
            <a:off x="4609399" y="2798330"/>
            <a:ext cx="1737493" cy="2072533"/>
          </a:xfrm>
          <a:prstGeom prst="rect">
            <a:avLst/>
          </a:prstGeom>
          <a:noFill/>
          <a:ln>
            <a:noFill/>
          </a:ln>
        </p:spPr>
      </p:pic>
      <p:pic>
        <p:nvPicPr>
          <p:cNvPr id="64" name="Google Shape;64;p13"/>
          <p:cNvPicPr preferRelativeResize="0"/>
          <p:nvPr/>
        </p:nvPicPr>
        <p:blipFill>
          <a:blip r:embed="rId7">
            <a:alphaModFix/>
          </a:blip>
          <a:stretch>
            <a:fillRect/>
          </a:stretch>
        </p:blipFill>
        <p:spPr>
          <a:xfrm>
            <a:off x="966087" y="2588337"/>
            <a:ext cx="3453513" cy="2403220"/>
          </a:xfrm>
          <a:prstGeom prst="rect">
            <a:avLst/>
          </a:prstGeom>
          <a:ln>
            <a:noFill/>
          </a:ln>
          <a:effectLst>
            <a:outerShdw blurRad="190500" algn="tl" rotWithShape="0">
              <a:srgbClr val="000000">
                <a:alpha val="70000"/>
              </a:srgbClr>
            </a:outerShdw>
          </a:effectLst>
        </p:spPr>
      </p:pic>
      <p:sp>
        <p:nvSpPr>
          <p:cNvPr id="2" name="Slide Number Placeholder 1">
            <a:extLst>
              <a:ext uri="{FF2B5EF4-FFF2-40B4-BE49-F238E27FC236}">
                <a16:creationId xmlns:a16="http://schemas.microsoft.com/office/drawing/2014/main" id="{83077BD4-4AFB-D25C-2B8F-D496FEF2731B}"/>
              </a:ext>
            </a:extLst>
          </p:cNvPr>
          <p:cNvSpPr>
            <a:spLocks noGrp="1"/>
          </p:cNvSpPr>
          <p:nvPr>
            <p:ph type="sldNum" idx="12"/>
          </p:nvPr>
        </p:nvSpPr>
        <p:spPr/>
        <p:txBody>
          <a:bodyPr/>
          <a:lstStyle/>
          <a:p>
            <a:pPr algn="r"/>
            <a:fld id="{00000000-1234-1234-1234-123412341234}" type="slidenum">
              <a:rPr lang="en" smtClean="0"/>
              <a:pPr algn="r"/>
              <a:t>14</a:t>
            </a:fld>
            <a:endParaRPr lang="en"/>
          </a:p>
        </p:txBody>
      </p:sp>
    </p:spTree>
    <p:extLst>
      <p:ext uri="{BB962C8B-B14F-4D97-AF65-F5344CB8AC3E}">
        <p14:creationId xmlns:p14="http://schemas.microsoft.com/office/powerpoint/2010/main" val="37501946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3"/>
            </a:gs>
            <a:gs pos="43000">
              <a:schemeClr val="bg1"/>
            </a:gs>
            <a:gs pos="4000">
              <a:schemeClr val="accent4"/>
            </a:gs>
          </a:gsLst>
          <a:lin ang="5400000" scaled="1"/>
        </a:gra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0BB4A1B-96DC-A3CF-D0E6-67BA719DE48C}"/>
              </a:ext>
            </a:extLst>
          </p:cNvPr>
          <p:cNvSpPr>
            <a:spLocks noGrp="1"/>
          </p:cNvSpPr>
          <p:nvPr>
            <p:ph type="title"/>
          </p:nvPr>
        </p:nvSpPr>
        <p:spPr>
          <a:xfrm>
            <a:off x="737512" y="2310727"/>
            <a:ext cx="4611443" cy="1315331"/>
          </a:xfrm>
        </p:spPr>
        <p:txBody>
          <a:bodyPr vert="horz" lIns="91440" tIns="45720" rIns="91440" bIns="45720" rtlCol="0" anchor="b">
            <a:normAutofit fontScale="90000"/>
          </a:bodyPr>
          <a:lstStyle/>
          <a:p>
            <a:pPr>
              <a:lnSpc>
                <a:spcPct val="90000"/>
              </a:lnSpc>
              <a:spcBef>
                <a:spcPct val="0"/>
              </a:spcBef>
            </a:pPr>
            <a:r>
              <a:rPr lang="en-US" sz="4800" kern="1200" dirty="0">
                <a:solidFill>
                  <a:schemeClr val="bg1"/>
                </a:solidFill>
                <a:latin typeface="+mj-lt"/>
                <a:ea typeface="+mj-ea"/>
                <a:cs typeface="+mj-cs"/>
              </a:rPr>
              <a:t>NEW OPPORTUNITY</a:t>
            </a:r>
          </a:p>
        </p:txBody>
      </p:sp>
      <p:sp>
        <p:nvSpPr>
          <p:cNvPr id="3" name="Slide Number Placeholder 5">
            <a:extLst>
              <a:ext uri="{FF2B5EF4-FFF2-40B4-BE49-F238E27FC236}">
                <a16:creationId xmlns:a16="http://schemas.microsoft.com/office/drawing/2014/main" id="{72E75569-9758-0BCA-D072-AD1E2A352D92}"/>
              </a:ext>
            </a:extLst>
          </p:cNvPr>
          <p:cNvSpPr txBox="1">
            <a:spLocks/>
          </p:cNvSpPr>
          <p:nvPr/>
        </p:nvSpPr>
        <p:spPr>
          <a:xfrm>
            <a:off x="9573260" y="5215429"/>
            <a:ext cx="467360" cy="301625"/>
          </a:xfrm>
          <a:prstGeom prst="rect">
            <a:avLst/>
          </a:prstGeom>
        </p:spPr>
        <p:txBody>
          <a:bodyPr/>
          <a:lstStyle>
            <a:defPPr>
              <a:defRPr lang="en-US"/>
            </a:defPPr>
            <a:lvl1pPr marL="0" algn="ctr" defTabSz="914400" rtl="0" eaLnBrk="1" latinLnBrk="0" hangingPunct="1">
              <a:defRPr sz="1200"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771BDF8-D4A4-4B93-862A-E82DC966FCBF}" type="slidenum">
              <a:rPr lang="en-US" smtClean="0"/>
              <a:pPr/>
              <a:t>15</a:t>
            </a:fld>
            <a:endParaRPr lang="en-US" dirty="0"/>
          </a:p>
        </p:txBody>
      </p:sp>
    </p:spTree>
    <p:extLst>
      <p:ext uri="{BB962C8B-B14F-4D97-AF65-F5344CB8AC3E}">
        <p14:creationId xmlns:p14="http://schemas.microsoft.com/office/powerpoint/2010/main" val="10400261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40E2C1-C4E4-B93F-4577-513B8A7A8FCD}"/>
              </a:ext>
            </a:extLst>
          </p:cNvPr>
          <p:cNvSpPr>
            <a:spLocks noGrp="1"/>
          </p:cNvSpPr>
          <p:nvPr>
            <p:ph type="title"/>
          </p:nvPr>
        </p:nvSpPr>
        <p:spPr/>
        <p:txBody>
          <a:bodyPr/>
          <a:lstStyle/>
          <a:p>
            <a:r>
              <a:rPr lang="en-US" dirty="0">
                <a:solidFill>
                  <a:srgbClr val="004063"/>
                </a:solidFill>
              </a:rPr>
              <a:t>Energy Efficiency Opportunity Corps</a:t>
            </a:r>
          </a:p>
        </p:txBody>
      </p:sp>
      <p:sp>
        <p:nvSpPr>
          <p:cNvPr id="3" name="Text Placeholder 2">
            <a:extLst>
              <a:ext uri="{FF2B5EF4-FFF2-40B4-BE49-F238E27FC236}">
                <a16:creationId xmlns:a16="http://schemas.microsoft.com/office/drawing/2014/main" id="{95177553-C78E-6791-5998-04EA94CBFC55}"/>
              </a:ext>
            </a:extLst>
          </p:cNvPr>
          <p:cNvSpPr>
            <a:spLocks noGrp="1"/>
          </p:cNvSpPr>
          <p:nvPr>
            <p:ph type="body" idx="1"/>
          </p:nvPr>
        </p:nvSpPr>
        <p:spPr>
          <a:xfrm>
            <a:off x="880393" y="1122010"/>
            <a:ext cx="8319837" cy="3766344"/>
          </a:xfrm>
        </p:spPr>
        <p:txBody>
          <a:bodyPr/>
          <a:lstStyle/>
          <a:p>
            <a:r>
              <a:rPr lang="en-US" sz="2000" b="1" dirty="0">
                <a:solidFill>
                  <a:srgbClr val="225A7C"/>
                </a:solidFill>
                <a:latin typeface="Lato  "/>
              </a:rPr>
              <a:t>With the help of the National Renewable Energy Laboratory, Service Year Alliance and the Building Performance Association have partnered to develop a grant proposal to support a national AmeriCorps program to support weatherization/clean energy initiatives</a:t>
            </a:r>
          </a:p>
          <a:p>
            <a:pPr marL="56002" indent="0">
              <a:buNone/>
            </a:pPr>
            <a:endParaRPr lang="en-US" sz="2000" b="1" dirty="0">
              <a:solidFill>
                <a:schemeClr val="accent2"/>
              </a:solidFill>
              <a:latin typeface="Lato  "/>
            </a:endParaRPr>
          </a:p>
          <a:p>
            <a:r>
              <a:rPr lang="en-US" sz="2000" b="1" dirty="0">
                <a:solidFill>
                  <a:schemeClr val="accent1"/>
                </a:solidFill>
                <a:latin typeface="Lato  "/>
              </a:rPr>
              <a:t>Increased opportunity to expand programming due to Congress’ and the white house’s recent investments in weatherization, energy efficiency, clean energy, and the American Climate Corps</a:t>
            </a:r>
          </a:p>
          <a:p>
            <a:pPr marL="56002" indent="0">
              <a:buNone/>
            </a:pPr>
            <a:endParaRPr lang="en-US" sz="1874" dirty="0"/>
          </a:p>
        </p:txBody>
      </p:sp>
      <p:sp>
        <p:nvSpPr>
          <p:cNvPr id="5" name="Slide Number Placeholder 5">
            <a:extLst>
              <a:ext uri="{FF2B5EF4-FFF2-40B4-BE49-F238E27FC236}">
                <a16:creationId xmlns:a16="http://schemas.microsoft.com/office/drawing/2014/main" id="{6BFB15EF-2E09-A862-E899-69AE58DD8FDC}"/>
              </a:ext>
            </a:extLst>
          </p:cNvPr>
          <p:cNvSpPr txBox="1">
            <a:spLocks/>
          </p:cNvSpPr>
          <p:nvPr/>
        </p:nvSpPr>
        <p:spPr>
          <a:xfrm>
            <a:off x="9573260" y="5215429"/>
            <a:ext cx="467360" cy="301625"/>
          </a:xfrm>
          <a:prstGeom prst="rect">
            <a:avLst/>
          </a:prstGeom>
        </p:spPr>
        <p:txBody>
          <a:bodyPr/>
          <a:lstStyle>
            <a:defPPr>
              <a:defRPr lang="en-US"/>
            </a:defPPr>
            <a:lvl1pPr marL="0" algn="ctr" defTabSz="914400" rtl="0" eaLnBrk="1" latinLnBrk="0" hangingPunct="1">
              <a:defRPr sz="1200"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771BDF8-D4A4-4B93-862A-E82DC966FCBF}" type="slidenum">
              <a:rPr lang="en-US" smtClean="0"/>
              <a:pPr/>
              <a:t>16</a:t>
            </a:fld>
            <a:endParaRPr lang="en-US" dirty="0"/>
          </a:p>
        </p:txBody>
      </p:sp>
    </p:spTree>
    <p:extLst>
      <p:ext uri="{BB962C8B-B14F-4D97-AF65-F5344CB8AC3E}">
        <p14:creationId xmlns:p14="http://schemas.microsoft.com/office/powerpoint/2010/main" val="17641396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AE1C1-0ADC-8E24-1795-01CBC49E9B86}"/>
              </a:ext>
            </a:extLst>
          </p:cNvPr>
          <p:cNvSpPr>
            <a:spLocks noGrp="1"/>
          </p:cNvSpPr>
          <p:nvPr>
            <p:ph type="title"/>
          </p:nvPr>
        </p:nvSpPr>
        <p:spPr>
          <a:xfrm>
            <a:off x="343627" y="95565"/>
            <a:ext cx="9393370" cy="631384"/>
          </a:xfrm>
        </p:spPr>
        <p:txBody>
          <a:bodyPr/>
          <a:lstStyle/>
          <a:p>
            <a:r>
              <a:rPr lang="en-US" dirty="0">
                <a:solidFill>
                  <a:srgbClr val="004063"/>
                </a:solidFill>
              </a:rPr>
              <a:t>Initial Scope</a:t>
            </a:r>
          </a:p>
        </p:txBody>
      </p:sp>
      <p:sp>
        <p:nvSpPr>
          <p:cNvPr id="3" name="Text Placeholder 2">
            <a:extLst>
              <a:ext uri="{FF2B5EF4-FFF2-40B4-BE49-F238E27FC236}">
                <a16:creationId xmlns:a16="http://schemas.microsoft.com/office/drawing/2014/main" id="{470BA17C-F1BE-C0EA-CC0B-1DFDD4598F09}"/>
              </a:ext>
            </a:extLst>
          </p:cNvPr>
          <p:cNvSpPr>
            <a:spLocks noGrp="1"/>
          </p:cNvSpPr>
          <p:nvPr>
            <p:ph type="body" idx="1"/>
          </p:nvPr>
        </p:nvSpPr>
        <p:spPr>
          <a:xfrm>
            <a:off x="445854" y="726949"/>
            <a:ext cx="8894442" cy="3766344"/>
          </a:xfrm>
        </p:spPr>
        <p:txBody>
          <a:bodyPr/>
          <a:lstStyle/>
          <a:p>
            <a:pPr marL="504017" lvl="1" fontAlgn="base">
              <a:spcBef>
                <a:spcPts val="0"/>
              </a:spcBef>
              <a:buFont typeface="Arial" panose="020B0604020202020204" pitchFamily="34" charset="0"/>
              <a:buChar char="•"/>
            </a:pPr>
            <a:r>
              <a:rPr lang="en-US" sz="1600" b="1" dirty="0">
                <a:solidFill>
                  <a:srgbClr val="004063"/>
                </a:solidFill>
                <a:latin typeface="Lato  "/>
              </a:rPr>
              <a:t>Primary Objectives/Outcomes</a:t>
            </a:r>
          </a:p>
          <a:p>
            <a:pPr marL="1008035" lvl="2" fontAlgn="base">
              <a:spcBef>
                <a:spcPts val="0"/>
              </a:spcBef>
              <a:buFont typeface="Wingdings" panose="05000000000000000000" pitchFamily="2" charset="2"/>
              <a:buChar char="§"/>
            </a:pPr>
            <a:r>
              <a:rPr lang="en-US" sz="1600" b="1" dirty="0">
                <a:solidFill>
                  <a:srgbClr val="225A7C"/>
                </a:solidFill>
                <a:latin typeface="Lato  "/>
              </a:rPr>
              <a:t>Assist underrepresented populations and individuals who are unemployed/underemployed in securing weatherization careers</a:t>
            </a:r>
          </a:p>
          <a:p>
            <a:pPr marL="1008035" lvl="2" fontAlgn="base">
              <a:spcBef>
                <a:spcPts val="0"/>
              </a:spcBef>
              <a:buFont typeface="Wingdings" panose="05000000000000000000" pitchFamily="2" charset="2"/>
              <a:buChar char="§"/>
            </a:pPr>
            <a:r>
              <a:rPr lang="en-US" sz="1600" b="1" dirty="0">
                <a:solidFill>
                  <a:srgbClr val="225A7C"/>
                </a:solidFill>
                <a:latin typeface="Lato  "/>
              </a:rPr>
              <a:t>Increase the ability of partners to provide weatherization services to more qualified families</a:t>
            </a:r>
          </a:p>
          <a:p>
            <a:pPr marL="616022" lvl="2" indent="0" fontAlgn="base">
              <a:spcBef>
                <a:spcPts val="0"/>
              </a:spcBef>
              <a:buNone/>
            </a:pPr>
            <a:endParaRPr lang="en-US" sz="1600" b="1" dirty="0">
              <a:solidFill>
                <a:schemeClr val="accent2"/>
              </a:solidFill>
              <a:latin typeface="Lato  "/>
            </a:endParaRPr>
          </a:p>
          <a:p>
            <a:pPr marL="504017" lvl="1" fontAlgn="base">
              <a:spcBef>
                <a:spcPts val="0"/>
              </a:spcBef>
              <a:buFont typeface="Arial" panose="020B0604020202020204" pitchFamily="34" charset="0"/>
              <a:buChar char="•"/>
            </a:pPr>
            <a:r>
              <a:rPr lang="en-US" sz="1600" b="1" dirty="0">
                <a:solidFill>
                  <a:srgbClr val="004063"/>
                </a:solidFill>
                <a:latin typeface="Lato  "/>
              </a:rPr>
              <a:t>Proposed Member Service Activities</a:t>
            </a:r>
          </a:p>
          <a:p>
            <a:pPr marL="1008035" lvl="2" fontAlgn="base">
              <a:spcBef>
                <a:spcPts val="0"/>
              </a:spcBef>
              <a:buFont typeface="Wingdings" panose="05000000000000000000" pitchFamily="2" charset="2"/>
              <a:buChar char="§"/>
            </a:pPr>
            <a:r>
              <a:rPr lang="en-US" sz="1600" b="1" dirty="0">
                <a:solidFill>
                  <a:srgbClr val="225A7C"/>
                </a:solidFill>
                <a:latin typeface="Lato  "/>
              </a:rPr>
              <a:t>Workforce development and career navigation support to underrepresented, unemployed, and underemployed populations</a:t>
            </a:r>
          </a:p>
          <a:p>
            <a:pPr marL="1008035" lvl="2" fontAlgn="base">
              <a:spcBef>
                <a:spcPts val="0"/>
              </a:spcBef>
              <a:buFont typeface="Wingdings" panose="05000000000000000000" pitchFamily="2" charset="2"/>
              <a:buChar char="§"/>
            </a:pPr>
            <a:r>
              <a:rPr lang="en-US" sz="1600" b="1" dirty="0">
                <a:solidFill>
                  <a:srgbClr val="225A7C"/>
                </a:solidFill>
                <a:latin typeface="Lato  "/>
              </a:rPr>
              <a:t>Community outreach, engagement, education, and application assistance/follow-up support</a:t>
            </a:r>
          </a:p>
          <a:p>
            <a:pPr marL="1008035" lvl="2" fontAlgn="base">
              <a:spcBef>
                <a:spcPts val="0"/>
              </a:spcBef>
              <a:buFont typeface="Wingdings" panose="05000000000000000000" pitchFamily="2" charset="2"/>
              <a:buChar char="§"/>
            </a:pPr>
            <a:r>
              <a:rPr lang="en-US" sz="1600" b="1" dirty="0">
                <a:solidFill>
                  <a:srgbClr val="225A7C"/>
                </a:solidFill>
                <a:latin typeface="Lato  "/>
              </a:rPr>
              <a:t>Stakeholder engagement and coordination</a:t>
            </a:r>
          </a:p>
          <a:p>
            <a:pPr marL="1008035" lvl="2" fontAlgn="base">
              <a:spcBef>
                <a:spcPts val="0"/>
              </a:spcBef>
              <a:buFont typeface="Wingdings" panose="05000000000000000000" pitchFamily="2" charset="2"/>
              <a:buChar char="§"/>
            </a:pPr>
            <a:r>
              <a:rPr lang="en-US" sz="1600" b="1" dirty="0">
                <a:solidFill>
                  <a:srgbClr val="225A7C"/>
                </a:solidFill>
                <a:latin typeface="Lato  "/>
              </a:rPr>
              <a:t>Research, community engagement, data collection, and design support for pursuing/coordinating resources that would expand or enhance WAP programming</a:t>
            </a:r>
          </a:p>
          <a:p>
            <a:pPr marL="1008035" lvl="2" fontAlgn="base">
              <a:spcBef>
                <a:spcPts val="0"/>
              </a:spcBef>
              <a:buFont typeface="Wingdings" panose="05000000000000000000" pitchFamily="2" charset="2"/>
              <a:buChar char="§"/>
            </a:pPr>
            <a:r>
              <a:rPr lang="en-US" sz="1600" b="1" dirty="0">
                <a:solidFill>
                  <a:srgbClr val="225A7C"/>
                </a:solidFill>
                <a:latin typeface="Lato  "/>
              </a:rPr>
              <a:t>Assistance in establishing processes and systems needed to administer and enhance weatherization services</a:t>
            </a:r>
          </a:p>
          <a:p>
            <a:pPr marL="1008035" lvl="2" fontAlgn="base">
              <a:spcBef>
                <a:spcPts val="0"/>
              </a:spcBef>
              <a:buFont typeface="Wingdings" panose="05000000000000000000" pitchFamily="2" charset="2"/>
              <a:buChar char="§"/>
            </a:pPr>
            <a:r>
              <a:rPr lang="en-US" sz="1600" b="1" dirty="0">
                <a:solidFill>
                  <a:srgbClr val="5E913B"/>
                </a:solidFill>
                <a:latin typeface="Lato  "/>
              </a:rPr>
              <a:t>Potentially - </a:t>
            </a:r>
            <a:r>
              <a:rPr lang="en-US" sz="1600" b="1" dirty="0">
                <a:solidFill>
                  <a:srgbClr val="225A7C"/>
                </a:solidFill>
                <a:latin typeface="Lato  "/>
              </a:rPr>
              <a:t>Facilitating entry-level weatherization and retrofit services</a:t>
            </a:r>
          </a:p>
          <a:p>
            <a:pPr lvl="1" fontAlgn="base">
              <a:spcBef>
                <a:spcPts val="0"/>
              </a:spcBef>
              <a:buFont typeface="Arial" panose="020B0604020202020204" pitchFamily="34" charset="0"/>
              <a:buChar char="•"/>
            </a:pPr>
            <a:endParaRPr lang="en-US" sz="1654" dirty="0">
              <a:solidFill>
                <a:srgbClr val="000000"/>
              </a:solidFill>
            </a:endParaRPr>
          </a:p>
          <a:p>
            <a:endParaRPr lang="en-US" dirty="0"/>
          </a:p>
        </p:txBody>
      </p:sp>
      <p:sp>
        <p:nvSpPr>
          <p:cNvPr id="5" name="Slide Number Placeholder 5">
            <a:extLst>
              <a:ext uri="{FF2B5EF4-FFF2-40B4-BE49-F238E27FC236}">
                <a16:creationId xmlns:a16="http://schemas.microsoft.com/office/drawing/2014/main" id="{D62F9725-2B49-A7AB-1FF0-22786751E778}"/>
              </a:ext>
            </a:extLst>
          </p:cNvPr>
          <p:cNvSpPr txBox="1">
            <a:spLocks/>
          </p:cNvSpPr>
          <p:nvPr/>
        </p:nvSpPr>
        <p:spPr>
          <a:xfrm>
            <a:off x="9573260" y="5215429"/>
            <a:ext cx="467360" cy="301625"/>
          </a:xfrm>
          <a:prstGeom prst="rect">
            <a:avLst/>
          </a:prstGeom>
        </p:spPr>
        <p:txBody>
          <a:bodyPr/>
          <a:lstStyle>
            <a:defPPr>
              <a:defRPr lang="en-US"/>
            </a:defPPr>
            <a:lvl1pPr marL="0" algn="ctr" defTabSz="914400" rtl="0" eaLnBrk="1" latinLnBrk="0" hangingPunct="1">
              <a:defRPr sz="1200"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771BDF8-D4A4-4B93-862A-E82DC966FCBF}" type="slidenum">
              <a:rPr lang="en-US" smtClean="0"/>
              <a:pPr/>
              <a:t>17</a:t>
            </a:fld>
            <a:endParaRPr lang="en-US" dirty="0"/>
          </a:p>
        </p:txBody>
      </p:sp>
    </p:spTree>
    <p:extLst>
      <p:ext uri="{BB962C8B-B14F-4D97-AF65-F5344CB8AC3E}">
        <p14:creationId xmlns:p14="http://schemas.microsoft.com/office/powerpoint/2010/main" val="26327479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09C79-6656-A74D-3949-7F305C590CFD}"/>
              </a:ext>
            </a:extLst>
          </p:cNvPr>
          <p:cNvSpPr>
            <a:spLocks noGrp="1"/>
          </p:cNvSpPr>
          <p:nvPr>
            <p:ph type="title"/>
          </p:nvPr>
        </p:nvSpPr>
        <p:spPr>
          <a:xfrm>
            <a:off x="2898051" y="85027"/>
            <a:ext cx="4284520" cy="631384"/>
          </a:xfrm>
        </p:spPr>
        <p:txBody>
          <a:bodyPr/>
          <a:lstStyle/>
          <a:p>
            <a:r>
              <a:rPr lang="en-US" dirty="0">
                <a:solidFill>
                  <a:srgbClr val="004063"/>
                </a:solidFill>
              </a:rPr>
              <a:t>Initial Scope</a:t>
            </a:r>
          </a:p>
        </p:txBody>
      </p:sp>
      <p:sp>
        <p:nvSpPr>
          <p:cNvPr id="3" name="Text Placeholder 2">
            <a:extLst>
              <a:ext uri="{FF2B5EF4-FFF2-40B4-BE49-F238E27FC236}">
                <a16:creationId xmlns:a16="http://schemas.microsoft.com/office/drawing/2014/main" id="{72370472-7217-EF6E-08F4-8397805189D6}"/>
              </a:ext>
            </a:extLst>
          </p:cNvPr>
          <p:cNvSpPr>
            <a:spLocks noGrp="1"/>
          </p:cNvSpPr>
          <p:nvPr>
            <p:ph type="body" idx="1"/>
          </p:nvPr>
        </p:nvSpPr>
        <p:spPr>
          <a:xfrm>
            <a:off x="673770" y="1854555"/>
            <a:ext cx="3818020" cy="2171793"/>
          </a:xfrm>
          <a:ln>
            <a:solidFill>
              <a:schemeClr val="accent2"/>
            </a:solidFill>
          </a:ln>
        </p:spPr>
        <p:txBody>
          <a:bodyPr numCol="1"/>
          <a:lstStyle/>
          <a:p>
            <a:pPr marL="504017" lvl="2" indent="-108503" fontAlgn="base">
              <a:spcBef>
                <a:spcPts val="0"/>
              </a:spcBef>
              <a:buNone/>
            </a:pPr>
            <a:r>
              <a:rPr lang="en-US" sz="1600" b="1" u="sng" dirty="0">
                <a:solidFill>
                  <a:srgbClr val="225A7C"/>
                </a:solidFill>
                <a:latin typeface="Lato  "/>
              </a:rPr>
              <a:t>PRIMARY RESPONSIBILITIES </a:t>
            </a:r>
          </a:p>
          <a:p>
            <a:pPr marL="759526" lvl="2" fontAlgn="base">
              <a:spcBef>
                <a:spcPts val="0"/>
              </a:spcBef>
              <a:buFont typeface="Wingdings" panose="05000000000000000000" pitchFamily="2" charset="2"/>
              <a:buChar char="§"/>
            </a:pPr>
            <a:r>
              <a:rPr lang="en-US" b="1" dirty="0">
                <a:solidFill>
                  <a:schemeClr val="accent1"/>
                </a:solidFill>
                <a:latin typeface="Lato  "/>
              </a:rPr>
              <a:t>Grant administration</a:t>
            </a:r>
          </a:p>
          <a:p>
            <a:pPr marL="759526" lvl="2" fontAlgn="base">
              <a:spcBef>
                <a:spcPts val="0"/>
              </a:spcBef>
              <a:buFont typeface="Wingdings" panose="05000000000000000000" pitchFamily="2" charset="2"/>
              <a:buChar char="§"/>
            </a:pPr>
            <a:r>
              <a:rPr lang="en-US" b="1" dirty="0">
                <a:solidFill>
                  <a:schemeClr val="accent1"/>
                </a:solidFill>
                <a:latin typeface="Lato  "/>
              </a:rPr>
              <a:t>Securing match/cost share</a:t>
            </a:r>
          </a:p>
          <a:p>
            <a:pPr marL="759526" lvl="2" fontAlgn="base">
              <a:spcBef>
                <a:spcPts val="0"/>
              </a:spcBef>
              <a:buFont typeface="Wingdings" panose="05000000000000000000" pitchFamily="2" charset="2"/>
              <a:buChar char="§"/>
            </a:pPr>
            <a:r>
              <a:rPr lang="en-US" b="1" dirty="0">
                <a:solidFill>
                  <a:schemeClr val="accent1"/>
                </a:solidFill>
                <a:latin typeface="Lato  "/>
              </a:rPr>
              <a:t>HR - Payroll/Benefits/Criminal History Checks/Onboarding Paperwork</a:t>
            </a:r>
          </a:p>
          <a:p>
            <a:pPr marL="759526" lvl="2" fontAlgn="base">
              <a:spcBef>
                <a:spcPts val="0"/>
              </a:spcBef>
              <a:buFont typeface="Wingdings" panose="05000000000000000000" pitchFamily="2" charset="2"/>
              <a:buChar char="§"/>
            </a:pPr>
            <a:r>
              <a:rPr lang="en-US" b="1" dirty="0">
                <a:solidFill>
                  <a:schemeClr val="accent1"/>
                </a:solidFill>
                <a:latin typeface="Lato  "/>
              </a:rPr>
              <a:t>Reporting and Compliance</a:t>
            </a:r>
          </a:p>
          <a:p>
            <a:pPr marL="759526" lvl="2" fontAlgn="base">
              <a:spcBef>
                <a:spcPts val="0"/>
              </a:spcBef>
              <a:buFont typeface="Wingdings" panose="05000000000000000000" pitchFamily="2" charset="2"/>
              <a:buChar char="§"/>
            </a:pPr>
            <a:r>
              <a:rPr lang="en-US" b="1" dirty="0">
                <a:solidFill>
                  <a:schemeClr val="accent1"/>
                </a:solidFill>
                <a:latin typeface="Lato  "/>
              </a:rPr>
              <a:t>Supervisor training and support</a:t>
            </a:r>
          </a:p>
          <a:p>
            <a:pPr marL="759526" lvl="2" fontAlgn="base">
              <a:spcBef>
                <a:spcPts val="0"/>
              </a:spcBef>
              <a:buFont typeface="Wingdings" panose="05000000000000000000" pitchFamily="2" charset="2"/>
              <a:buChar char="§"/>
            </a:pPr>
            <a:endParaRPr lang="en-US" sz="1600" b="1" dirty="0">
              <a:solidFill>
                <a:schemeClr val="accent2"/>
              </a:solidFill>
              <a:latin typeface="Lato  "/>
            </a:endParaRPr>
          </a:p>
          <a:p>
            <a:pPr marL="759526" lvl="2" fontAlgn="base">
              <a:spcBef>
                <a:spcPts val="0"/>
              </a:spcBef>
              <a:buFont typeface="Wingdings" panose="05000000000000000000" pitchFamily="2" charset="2"/>
              <a:buChar char="§"/>
            </a:pPr>
            <a:endParaRPr lang="en-US" sz="1600" b="1" dirty="0">
              <a:solidFill>
                <a:schemeClr val="accent2"/>
              </a:solidFill>
              <a:latin typeface="Lato  "/>
            </a:endParaRPr>
          </a:p>
          <a:p>
            <a:pPr marL="759526" lvl="2" fontAlgn="base">
              <a:spcBef>
                <a:spcPts val="0"/>
              </a:spcBef>
              <a:buFont typeface="Wingdings" panose="05000000000000000000" pitchFamily="2" charset="2"/>
              <a:buChar char="§"/>
            </a:pPr>
            <a:endParaRPr lang="en-US" sz="1600" b="1" dirty="0">
              <a:solidFill>
                <a:schemeClr val="accent2"/>
              </a:solidFill>
              <a:latin typeface="Lato  "/>
            </a:endParaRPr>
          </a:p>
          <a:p>
            <a:pPr marL="759526" lvl="2" fontAlgn="base">
              <a:spcBef>
                <a:spcPts val="0"/>
              </a:spcBef>
              <a:buFont typeface="Wingdings" panose="05000000000000000000" pitchFamily="2" charset="2"/>
              <a:buChar char="§"/>
            </a:pPr>
            <a:endParaRPr lang="en-US" sz="1600" b="1" dirty="0">
              <a:solidFill>
                <a:schemeClr val="accent2"/>
              </a:solidFill>
              <a:latin typeface="Lato  "/>
            </a:endParaRPr>
          </a:p>
          <a:p>
            <a:pPr marL="759526" lvl="2" fontAlgn="base">
              <a:spcBef>
                <a:spcPts val="0"/>
              </a:spcBef>
              <a:buFont typeface="Wingdings" panose="05000000000000000000" pitchFamily="2" charset="2"/>
              <a:buChar char="§"/>
            </a:pPr>
            <a:endParaRPr lang="en-US" sz="1600" b="1" dirty="0">
              <a:solidFill>
                <a:schemeClr val="accent2"/>
              </a:solidFill>
              <a:latin typeface="Lato  "/>
            </a:endParaRPr>
          </a:p>
          <a:p>
            <a:pPr marL="759526" lvl="2" fontAlgn="base">
              <a:spcBef>
                <a:spcPts val="0"/>
              </a:spcBef>
              <a:buFont typeface="Wingdings" panose="05000000000000000000" pitchFamily="2" charset="2"/>
              <a:buChar char="§"/>
            </a:pPr>
            <a:endParaRPr lang="en-US" sz="1600" b="1" dirty="0">
              <a:solidFill>
                <a:schemeClr val="accent2"/>
              </a:solidFill>
              <a:latin typeface="Lato  "/>
            </a:endParaRPr>
          </a:p>
          <a:p>
            <a:pPr marL="759526" lvl="2" fontAlgn="base">
              <a:spcBef>
                <a:spcPts val="0"/>
              </a:spcBef>
              <a:buFont typeface="Wingdings" panose="05000000000000000000" pitchFamily="2" charset="2"/>
              <a:buChar char="§"/>
            </a:pPr>
            <a:endParaRPr lang="en-US" sz="1600" b="1" dirty="0">
              <a:solidFill>
                <a:schemeClr val="accent2"/>
              </a:solidFill>
              <a:latin typeface="Lato  "/>
            </a:endParaRPr>
          </a:p>
          <a:p>
            <a:pPr marL="759526" lvl="2" fontAlgn="base">
              <a:spcBef>
                <a:spcPts val="0"/>
              </a:spcBef>
              <a:buFont typeface="Wingdings" panose="05000000000000000000" pitchFamily="2" charset="2"/>
              <a:buChar char="§"/>
            </a:pPr>
            <a:endParaRPr lang="en-US" sz="1600" b="1" dirty="0">
              <a:solidFill>
                <a:schemeClr val="accent2"/>
              </a:solidFill>
              <a:latin typeface="Lato  "/>
            </a:endParaRPr>
          </a:p>
          <a:p>
            <a:pPr marL="759526" lvl="2" fontAlgn="base">
              <a:spcBef>
                <a:spcPts val="0"/>
              </a:spcBef>
              <a:buFont typeface="Wingdings" panose="05000000000000000000" pitchFamily="2" charset="2"/>
              <a:buChar char="§"/>
            </a:pPr>
            <a:endParaRPr lang="en-US" sz="1600" b="1" dirty="0">
              <a:solidFill>
                <a:schemeClr val="accent2"/>
              </a:solidFill>
              <a:latin typeface="Lato  "/>
            </a:endParaRPr>
          </a:p>
          <a:p>
            <a:pPr marL="759526" lvl="2" fontAlgn="base">
              <a:spcBef>
                <a:spcPts val="0"/>
              </a:spcBef>
              <a:buFont typeface="Wingdings" panose="05000000000000000000" pitchFamily="2" charset="2"/>
              <a:buChar char="§"/>
            </a:pPr>
            <a:endParaRPr lang="en-US" sz="1600" b="1" dirty="0">
              <a:solidFill>
                <a:schemeClr val="accent2"/>
              </a:solidFill>
              <a:latin typeface="Lato  "/>
            </a:endParaRPr>
          </a:p>
          <a:p>
            <a:pPr marL="759526" lvl="2" fontAlgn="base">
              <a:spcBef>
                <a:spcPts val="0"/>
              </a:spcBef>
              <a:buFont typeface="Wingdings" panose="05000000000000000000" pitchFamily="2" charset="2"/>
              <a:buChar char="§"/>
            </a:pPr>
            <a:endParaRPr lang="en-US" sz="1600" b="1" dirty="0">
              <a:solidFill>
                <a:schemeClr val="accent2"/>
              </a:solidFill>
              <a:latin typeface="Lato  "/>
            </a:endParaRPr>
          </a:p>
          <a:p>
            <a:pPr marL="56002" indent="0">
              <a:buNone/>
            </a:pPr>
            <a:endParaRPr lang="en-US" dirty="0"/>
          </a:p>
        </p:txBody>
      </p:sp>
      <p:sp>
        <p:nvSpPr>
          <p:cNvPr id="5" name="TextBox 4">
            <a:extLst>
              <a:ext uri="{FF2B5EF4-FFF2-40B4-BE49-F238E27FC236}">
                <a16:creationId xmlns:a16="http://schemas.microsoft.com/office/drawing/2014/main" id="{621C9162-F0A4-EF3E-10A0-3C2172B8B9F5}"/>
              </a:ext>
            </a:extLst>
          </p:cNvPr>
          <p:cNvSpPr txBox="1"/>
          <p:nvPr/>
        </p:nvSpPr>
        <p:spPr>
          <a:xfrm>
            <a:off x="2406316" y="804148"/>
            <a:ext cx="5101390" cy="369332"/>
          </a:xfrm>
          <a:prstGeom prst="rect">
            <a:avLst/>
          </a:prstGeom>
          <a:noFill/>
          <a:ln>
            <a:solidFill>
              <a:schemeClr val="accent2"/>
            </a:solidFill>
          </a:ln>
        </p:spPr>
        <p:txBody>
          <a:bodyPr wrap="square" rtlCol="0">
            <a:spAutoFit/>
          </a:bodyPr>
          <a:lstStyle/>
          <a:p>
            <a:pPr marL="206507" lvl="1" indent="0" algn="ctr" fontAlgn="base">
              <a:spcBef>
                <a:spcPts val="0"/>
              </a:spcBef>
              <a:buNone/>
            </a:pPr>
            <a:r>
              <a:rPr lang="en-US" sz="1800" b="1" dirty="0">
                <a:solidFill>
                  <a:schemeClr val="accent2"/>
                </a:solidFill>
                <a:latin typeface="Lato  "/>
              </a:rPr>
              <a:t>BUILDING PERFORMANCE ASSOCIATION</a:t>
            </a:r>
          </a:p>
        </p:txBody>
      </p:sp>
      <p:sp>
        <p:nvSpPr>
          <p:cNvPr id="6" name="TextBox 5">
            <a:extLst>
              <a:ext uri="{FF2B5EF4-FFF2-40B4-BE49-F238E27FC236}">
                <a16:creationId xmlns:a16="http://schemas.microsoft.com/office/drawing/2014/main" id="{EEB1B542-348F-73B8-180C-6156B13AE1D2}"/>
              </a:ext>
            </a:extLst>
          </p:cNvPr>
          <p:cNvSpPr txBox="1"/>
          <p:nvPr/>
        </p:nvSpPr>
        <p:spPr>
          <a:xfrm>
            <a:off x="4298482" y="1709344"/>
            <a:ext cx="5334000" cy="2462213"/>
          </a:xfrm>
          <a:prstGeom prst="rect">
            <a:avLst/>
          </a:prstGeom>
          <a:noFill/>
        </p:spPr>
        <p:txBody>
          <a:bodyPr wrap="square" rtlCol="0">
            <a:spAutoFit/>
          </a:bodyPr>
          <a:lstStyle/>
          <a:p>
            <a:pPr marL="759526" lvl="2" fontAlgn="base">
              <a:spcBef>
                <a:spcPts val="0"/>
              </a:spcBef>
            </a:pPr>
            <a:r>
              <a:rPr lang="en-US" sz="1400" b="1" u="sng" dirty="0">
                <a:solidFill>
                  <a:srgbClr val="225A7C"/>
                </a:solidFill>
                <a:latin typeface="Lato  "/>
              </a:rPr>
              <a:t>ADDITIONAL SUPPORT PROVIDED</a:t>
            </a:r>
          </a:p>
          <a:p>
            <a:pPr marL="759526" lvl="2" fontAlgn="base">
              <a:spcBef>
                <a:spcPts val="0"/>
              </a:spcBef>
              <a:buFont typeface="Wingdings" panose="05000000000000000000" pitchFamily="2" charset="2"/>
              <a:buChar char="§"/>
            </a:pPr>
            <a:r>
              <a:rPr lang="en-US" sz="1400" b="1" dirty="0">
                <a:solidFill>
                  <a:schemeClr val="accent2"/>
                </a:solidFill>
                <a:latin typeface="Lato  "/>
              </a:rPr>
              <a:t>Corps Member Recruitment</a:t>
            </a:r>
          </a:p>
          <a:p>
            <a:pPr marL="1263543" lvl="3" fontAlgn="base">
              <a:spcBef>
                <a:spcPts val="0"/>
              </a:spcBef>
              <a:buFont typeface="Wingdings" panose="05000000000000000000" pitchFamily="2" charset="2"/>
              <a:buChar char="§"/>
            </a:pPr>
            <a:r>
              <a:rPr lang="en-US" sz="1400" b="1" dirty="0">
                <a:solidFill>
                  <a:schemeClr val="accent1"/>
                </a:solidFill>
                <a:latin typeface="Lato  "/>
              </a:rPr>
              <a:t>Marketing materials/templates</a:t>
            </a:r>
          </a:p>
          <a:p>
            <a:pPr marL="1263543" lvl="3" fontAlgn="base">
              <a:spcBef>
                <a:spcPts val="0"/>
              </a:spcBef>
              <a:buFont typeface="Wingdings" panose="05000000000000000000" pitchFamily="2" charset="2"/>
              <a:buChar char="§"/>
            </a:pPr>
            <a:r>
              <a:rPr lang="en-US" sz="1400" b="1" dirty="0">
                <a:solidFill>
                  <a:schemeClr val="accent1"/>
                </a:solidFill>
                <a:latin typeface="Lato  "/>
              </a:rPr>
              <a:t>National marketing/outreach efforts/postings</a:t>
            </a:r>
          </a:p>
          <a:p>
            <a:pPr marL="1263543" lvl="3" fontAlgn="base">
              <a:spcBef>
                <a:spcPts val="0"/>
              </a:spcBef>
              <a:buFont typeface="Wingdings" panose="05000000000000000000" pitchFamily="2" charset="2"/>
              <a:buChar char="§"/>
            </a:pPr>
            <a:r>
              <a:rPr lang="en-US" sz="1400" b="1" dirty="0">
                <a:solidFill>
                  <a:schemeClr val="accent1"/>
                </a:solidFill>
                <a:latin typeface="Lato  "/>
              </a:rPr>
              <a:t>National applicant coordination</a:t>
            </a:r>
          </a:p>
          <a:p>
            <a:pPr marL="1263543" lvl="3" fontAlgn="base">
              <a:spcBef>
                <a:spcPts val="0"/>
              </a:spcBef>
              <a:buFont typeface="Wingdings" panose="05000000000000000000" pitchFamily="2" charset="2"/>
              <a:buChar char="§"/>
            </a:pPr>
            <a:r>
              <a:rPr lang="en-US" sz="1400" b="1" dirty="0">
                <a:solidFill>
                  <a:schemeClr val="accent1"/>
                </a:solidFill>
                <a:latin typeface="Lato  "/>
              </a:rPr>
              <a:t>Initial onboarding and training</a:t>
            </a:r>
          </a:p>
          <a:p>
            <a:pPr marL="759526" lvl="2" fontAlgn="base">
              <a:spcBef>
                <a:spcPts val="0"/>
              </a:spcBef>
              <a:buFont typeface="Wingdings" panose="05000000000000000000" pitchFamily="2" charset="2"/>
              <a:buChar char="§"/>
            </a:pPr>
            <a:r>
              <a:rPr lang="en-US" sz="1400" b="1" dirty="0">
                <a:solidFill>
                  <a:schemeClr val="accent2"/>
                </a:solidFill>
                <a:latin typeface="Lato  "/>
              </a:rPr>
              <a:t>Corps Member Support </a:t>
            </a:r>
          </a:p>
          <a:p>
            <a:pPr marL="1263543" lvl="3" fontAlgn="base">
              <a:spcBef>
                <a:spcPts val="0"/>
              </a:spcBef>
              <a:buFont typeface="Wingdings" panose="05000000000000000000" pitchFamily="2" charset="2"/>
              <a:buChar char="§"/>
            </a:pPr>
            <a:r>
              <a:rPr lang="en-US" sz="1400" b="1" dirty="0">
                <a:solidFill>
                  <a:schemeClr val="accent1"/>
                </a:solidFill>
                <a:latin typeface="Lato  "/>
              </a:rPr>
              <a:t>Infuse BPI Certifications</a:t>
            </a:r>
          </a:p>
          <a:p>
            <a:pPr marL="1263543" lvl="3" fontAlgn="base">
              <a:spcBef>
                <a:spcPts val="0"/>
              </a:spcBef>
              <a:buFont typeface="Wingdings" panose="05000000000000000000" pitchFamily="2" charset="2"/>
              <a:buChar char="§"/>
            </a:pPr>
            <a:r>
              <a:rPr lang="en-US" sz="1400" b="1" dirty="0">
                <a:solidFill>
                  <a:schemeClr val="accent1"/>
                </a:solidFill>
                <a:latin typeface="Lato  "/>
              </a:rPr>
              <a:t>Monthly Virtual Corps Member Enrichment and Training</a:t>
            </a:r>
          </a:p>
          <a:p>
            <a:pPr marL="1263543" lvl="3" fontAlgn="base">
              <a:spcBef>
                <a:spcPts val="0"/>
              </a:spcBef>
              <a:buFont typeface="Wingdings" panose="05000000000000000000" pitchFamily="2" charset="2"/>
              <a:buChar char="§"/>
            </a:pPr>
            <a:r>
              <a:rPr lang="en-US" sz="1400" b="1" dirty="0">
                <a:solidFill>
                  <a:schemeClr val="accent1"/>
                </a:solidFill>
                <a:latin typeface="Lato  "/>
              </a:rPr>
              <a:t>Corps member check-ins</a:t>
            </a:r>
            <a:endParaRPr lang="en-US" sz="1400" b="1" dirty="0">
              <a:solidFill>
                <a:srgbClr val="000000"/>
              </a:solidFill>
            </a:endParaRPr>
          </a:p>
        </p:txBody>
      </p:sp>
      <p:sp>
        <p:nvSpPr>
          <p:cNvPr id="8" name="Slide Number Placeholder 5">
            <a:extLst>
              <a:ext uri="{FF2B5EF4-FFF2-40B4-BE49-F238E27FC236}">
                <a16:creationId xmlns:a16="http://schemas.microsoft.com/office/drawing/2014/main" id="{9234B571-138F-E493-E5F0-C842F38A9ABB}"/>
              </a:ext>
            </a:extLst>
          </p:cNvPr>
          <p:cNvSpPr txBox="1">
            <a:spLocks/>
          </p:cNvSpPr>
          <p:nvPr/>
        </p:nvSpPr>
        <p:spPr>
          <a:xfrm>
            <a:off x="9573260" y="5215429"/>
            <a:ext cx="467360" cy="301625"/>
          </a:xfrm>
          <a:prstGeom prst="rect">
            <a:avLst/>
          </a:prstGeom>
        </p:spPr>
        <p:txBody>
          <a:bodyPr/>
          <a:lstStyle>
            <a:defPPr>
              <a:defRPr lang="en-US"/>
            </a:defPPr>
            <a:lvl1pPr marL="0" algn="ctr" defTabSz="914400" rtl="0" eaLnBrk="1" latinLnBrk="0" hangingPunct="1">
              <a:defRPr sz="1200"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771BDF8-D4A4-4B93-862A-E82DC966FCBF}" type="slidenum">
              <a:rPr lang="en-US" smtClean="0"/>
              <a:pPr/>
              <a:t>18</a:t>
            </a:fld>
            <a:endParaRPr lang="en-US" dirty="0"/>
          </a:p>
        </p:txBody>
      </p:sp>
    </p:spTree>
    <p:extLst>
      <p:ext uri="{BB962C8B-B14F-4D97-AF65-F5344CB8AC3E}">
        <p14:creationId xmlns:p14="http://schemas.microsoft.com/office/powerpoint/2010/main" val="29429421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0FCBF4-CC37-3EDA-40F0-6095C3201E98}"/>
              </a:ext>
            </a:extLst>
          </p:cNvPr>
          <p:cNvSpPr>
            <a:spLocks noGrp="1"/>
          </p:cNvSpPr>
          <p:nvPr>
            <p:ph type="title"/>
          </p:nvPr>
        </p:nvSpPr>
        <p:spPr>
          <a:xfrm>
            <a:off x="343627" y="238150"/>
            <a:ext cx="9393370" cy="631362"/>
          </a:xfrm>
        </p:spPr>
        <p:txBody>
          <a:bodyPr/>
          <a:lstStyle/>
          <a:p>
            <a:r>
              <a:rPr lang="en-US" dirty="0">
                <a:solidFill>
                  <a:srgbClr val="004063"/>
                </a:solidFill>
              </a:rPr>
              <a:t>Initial Scope</a:t>
            </a:r>
          </a:p>
        </p:txBody>
      </p:sp>
      <p:sp>
        <p:nvSpPr>
          <p:cNvPr id="3" name="Text Placeholder 2">
            <a:extLst>
              <a:ext uri="{FF2B5EF4-FFF2-40B4-BE49-F238E27FC236}">
                <a16:creationId xmlns:a16="http://schemas.microsoft.com/office/drawing/2014/main" id="{CF083445-DCDE-8922-4BA8-E25335D80DB7}"/>
              </a:ext>
            </a:extLst>
          </p:cNvPr>
          <p:cNvSpPr>
            <a:spLocks noGrp="1"/>
          </p:cNvSpPr>
          <p:nvPr>
            <p:ph type="body" idx="1"/>
          </p:nvPr>
        </p:nvSpPr>
        <p:spPr>
          <a:xfrm>
            <a:off x="2136690" y="799701"/>
            <a:ext cx="5807243" cy="1101288"/>
          </a:xfrm>
          <a:ln>
            <a:noFill/>
          </a:ln>
          <a:scene3d>
            <a:camera prst="orthographicFront"/>
            <a:lightRig rig="threePt" dir="t"/>
          </a:scene3d>
          <a:sp3d contourW="12700">
            <a:bevelT prst="convex"/>
            <a:contourClr>
              <a:schemeClr val="bg1"/>
            </a:contourClr>
          </a:sp3d>
        </p:spPr>
        <p:txBody>
          <a:bodyPr numCol="1"/>
          <a:lstStyle/>
          <a:p>
            <a:pPr marL="56002" indent="0" algn="ctr">
              <a:buNone/>
            </a:pPr>
            <a:r>
              <a:rPr lang="en-US" sz="1600" b="1" u="sng" dirty="0">
                <a:solidFill>
                  <a:srgbClr val="225A7C"/>
                </a:solidFill>
                <a:latin typeface="Lato  "/>
              </a:rPr>
              <a:t>TARGET HOST SITES</a:t>
            </a:r>
          </a:p>
          <a:p>
            <a:pPr lvl="1">
              <a:buFont typeface="Wingdings" panose="05000000000000000000" pitchFamily="2" charset="2"/>
              <a:buChar char="§"/>
            </a:pPr>
            <a:r>
              <a:rPr lang="en-US" sz="1654" b="1" dirty="0">
                <a:solidFill>
                  <a:srgbClr val="225A7C"/>
                </a:solidFill>
                <a:latin typeface="Lato  "/>
              </a:rPr>
              <a:t>Primary: State Weatherization or Energy Office</a:t>
            </a:r>
          </a:p>
          <a:p>
            <a:pPr lvl="1">
              <a:buFont typeface="Wingdings" panose="05000000000000000000" pitchFamily="2" charset="2"/>
              <a:buChar char="§"/>
            </a:pPr>
            <a:r>
              <a:rPr lang="en-US" sz="1654" b="1" dirty="0">
                <a:solidFill>
                  <a:schemeClr val="accent1"/>
                </a:solidFill>
                <a:latin typeface="Lato  "/>
              </a:rPr>
              <a:t>Secondary: WAP Subgrantees</a:t>
            </a:r>
          </a:p>
          <a:p>
            <a:pPr lvl="2"/>
            <a:endParaRPr lang="en-US" sz="1543" dirty="0"/>
          </a:p>
          <a:p>
            <a:pPr lvl="2"/>
            <a:endParaRPr lang="en-US" sz="1654" dirty="0"/>
          </a:p>
          <a:p>
            <a:pPr marL="1120038" lvl="2" indent="0">
              <a:buNone/>
            </a:pPr>
            <a:r>
              <a:rPr lang="en-US" sz="1654" dirty="0"/>
              <a:t> </a:t>
            </a:r>
          </a:p>
          <a:p>
            <a:pPr lvl="2"/>
            <a:endParaRPr lang="en-US" sz="1654" dirty="0"/>
          </a:p>
          <a:p>
            <a:pPr lvl="2"/>
            <a:endParaRPr lang="en-US" sz="1654" dirty="0"/>
          </a:p>
          <a:p>
            <a:pPr lvl="2"/>
            <a:endParaRPr lang="en-US" sz="1654" dirty="0"/>
          </a:p>
          <a:p>
            <a:pPr lvl="1"/>
            <a:endParaRPr lang="en-US" dirty="0"/>
          </a:p>
        </p:txBody>
      </p:sp>
      <p:sp>
        <p:nvSpPr>
          <p:cNvPr id="5" name="TextBox 4">
            <a:extLst>
              <a:ext uri="{FF2B5EF4-FFF2-40B4-BE49-F238E27FC236}">
                <a16:creationId xmlns:a16="http://schemas.microsoft.com/office/drawing/2014/main" id="{7CD9EA2D-380A-E83A-C4E0-D49AFBC2C25A}"/>
              </a:ext>
            </a:extLst>
          </p:cNvPr>
          <p:cNvSpPr txBox="1"/>
          <p:nvPr/>
        </p:nvSpPr>
        <p:spPr>
          <a:xfrm>
            <a:off x="2661608" y="2034365"/>
            <a:ext cx="4757405" cy="2677656"/>
          </a:xfrm>
          <a:prstGeom prst="rect">
            <a:avLst/>
          </a:prstGeom>
          <a:noFill/>
          <a:ln>
            <a:solidFill>
              <a:schemeClr val="accent2"/>
            </a:solidFill>
          </a:ln>
        </p:spPr>
        <p:txBody>
          <a:bodyPr wrap="square" rtlCol="0">
            <a:spAutoFit/>
          </a:bodyPr>
          <a:lstStyle/>
          <a:p>
            <a:pPr marL="56002" indent="0" algn="ctr">
              <a:buNone/>
            </a:pPr>
            <a:r>
              <a:rPr lang="en-US" sz="1400" b="1" u="sng" dirty="0">
                <a:solidFill>
                  <a:srgbClr val="225A7C"/>
                </a:solidFill>
                <a:latin typeface="Lato  "/>
              </a:rPr>
              <a:t>Host Site Commitments</a:t>
            </a:r>
          </a:p>
          <a:p>
            <a:pPr marL="56002" indent="0" algn="just">
              <a:buNone/>
            </a:pPr>
            <a:endParaRPr lang="en-US" sz="1400" b="1" u="sng" dirty="0">
              <a:solidFill>
                <a:srgbClr val="225A7C"/>
              </a:solidFill>
              <a:latin typeface="Lato  "/>
            </a:endParaRPr>
          </a:p>
          <a:p>
            <a:pPr marL="341752" indent="-285750" algn="just">
              <a:buFont typeface="Wingdings" panose="05000000000000000000" pitchFamily="2" charset="2"/>
              <a:buChar char="§"/>
            </a:pPr>
            <a:r>
              <a:rPr lang="en-US" sz="1400" b="1" dirty="0">
                <a:solidFill>
                  <a:srgbClr val="225A7C"/>
                </a:solidFill>
                <a:latin typeface="Lato  "/>
              </a:rPr>
              <a:t>Local recruitment and Interviewing</a:t>
            </a:r>
          </a:p>
          <a:p>
            <a:pPr marL="341752" indent="-285750" algn="just">
              <a:buFont typeface="Wingdings" panose="05000000000000000000" pitchFamily="2" charset="2"/>
              <a:buChar char="§"/>
            </a:pPr>
            <a:r>
              <a:rPr lang="en-US" sz="1400" b="1" dirty="0">
                <a:solidFill>
                  <a:srgbClr val="225A7C"/>
                </a:solidFill>
                <a:latin typeface="Lato  "/>
              </a:rPr>
              <a:t>Designate a supervisor</a:t>
            </a:r>
          </a:p>
          <a:p>
            <a:pPr marL="798952" lvl="1" indent="-285750" algn="just">
              <a:buFont typeface="Wingdings" panose="05000000000000000000" pitchFamily="2" charset="2"/>
              <a:buChar char="§"/>
            </a:pPr>
            <a:r>
              <a:rPr lang="en-US" sz="1400" b="1" dirty="0">
                <a:solidFill>
                  <a:schemeClr val="accent1"/>
                </a:solidFill>
                <a:latin typeface="Lato  "/>
              </a:rPr>
              <a:t>Attend BPA meetings and trainings</a:t>
            </a:r>
          </a:p>
          <a:p>
            <a:pPr marL="798952" lvl="1" indent="-285750" algn="just">
              <a:buFont typeface="Wingdings" panose="05000000000000000000" pitchFamily="2" charset="2"/>
              <a:buChar char="§"/>
            </a:pPr>
            <a:r>
              <a:rPr lang="en-US" sz="1400" b="1" dirty="0">
                <a:solidFill>
                  <a:schemeClr val="accent1"/>
                </a:solidFill>
                <a:latin typeface="Lato  "/>
              </a:rPr>
              <a:t>Interviewing</a:t>
            </a:r>
          </a:p>
          <a:p>
            <a:pPr marL="798952" lvl="1" indent="-285750" algn="just">
              <a:buFont typeface="Wingdings" panose="05000000000000000000" pitchFamily="2" charset="2"/>
              <a:buChar char="§"/>
            </a:pPr>
            <a:r>
              <a:rPr lang="en-US" sz="1400" b="1" dirty="0">
                <a:solidFill>
                  <a:schemeClr val="accent1"/>
                </a:solidFill>
                <a:latin typeface="Lato  "/>
              </a:rPr>
              <a:t>Supplemental onboarding/training</a:t>
            </a:r>
          </a:p>
          <a:p>
            <a:pPr marL="798952" lvl="1" indent="-285750" algn="just">
              <a:buFont typeface="Wingdings" panose="05000000000000000000" pitchFamily="2" charset="2"/>
              <a:buChar char="§"/>
            </a:pPr>
            <a:r>
              <a:rPr lang="en-US" sz="1400" b="1" dirty="0">
                <a:solidFill>
                  <a:schemeClr val="accent1"/>
                </a:solidFill>
                <a:latin typeface="Lato  "/>
              </a:rPr>
              <a:t>Mentorships/advice</a:t>
            </a:r>
          </a:p>
          <a:p>
            <a:pPr marL="798952" lvl="1" indent="-285750" algn="just">
              <a:buFont typeface="Wingdings" panose="05000000000000000000" pitchFamily="2" charset="2"/>
              <a:buChar char="§"/>
            </a:pPr>
            <a:r>
              <a:rPr lang="en-US" sz="1400" b="1" dirty="0">
                <a:solidFill>
                  <a:schemeClr val="accent1"/>
                </a:solidFill>
                <a:latin typeface="Lato  "/>
              </a:rPr>
              <a:t>Timesheet approval</a:t>
            </a:r>
          </a:p>
          <a:p>
            <a:pPr marL="798952" lvl="1" indent="-285750" algn="just">
              <a:buFont typeface="Wingdings" panose="05000000000000000000" pitchFamily="2" charset="2"/>
              <a:buChar char="§"/>
            </a:pPr>
            <a:r>
              <a:rPr lang="en-US" sz="1400" b="1" dirty="0">
                <a:solidFill>
                  <a:schemeClr val="accent1"/>
                </a:solidFill>
                <a:latin typeface="Lato  "/>
              </a:rPr>
              <a:t>Data reporting</a:t>
            </a:r>
          </a:p>
          <a:p>
            <a:pPr marL="1256152" lvl="2" indent="-285750" algn="just">
              <a:buFont typeface="Wingdings" panose="05000000000000000000" pitchFamily="2" charset="2"/>
              <a:buChar char="§"/>
            </a:pPr>
            <a:r>
              <a:rPr lang="en-US" sz="1400" b="1" dirty="0">
                <a:solidFill>
                  <a:schemeClr val="accent2"/>
                </a:solidFill>
                <a:latin typeface="Lato  "/>
              </a:rPr>
              <a:t>Necessary space, supplies, and equipment</a:t>
            </a:r>
          </a:p>
          <a:p>
            <a:pPr marL="1256152" lvl="2" indent="-285750" algn="just">
              <a:buFont typeface="Wingdings" panose="05000000000000000000" pitchFamily="2" charset="2"/>
              <a:buChar char="§"/>
            </a:pPr>
            <a:r>
              <a:rPr lang="en-US" sz="1400" b="1" dirty="0">
                <a:solidFill>
                  <a:schemeClr val="accent2"/>
                </a:solidFill>
                <a:latin typeface="Lato  "/>
              </a:rPr>
              <a:t>Cost share contribution</a:t>
            </a:r>
          </a:p>
        </p:txBody>
      </p:sp>
      <p:sp>
        <p:nvSpPr>
          <p:cNvPr id="6" name="Slide Number Placeholder 5">
            <a:extLst>
              <a:ext uri="{FF2B5EF4-FFF2-40B4-BE49-F238E27FC236}">
                <a16:creationId xmlns:a16="http://schemas.microsoft.com/office/drawing/2014/main" id="{ED9D5A83-92CF-9B57-20AC-09C35FD851C3}"/>
              </a:ext>
            </a:extLst>
          </p:cNvPr>
          <p:cNvSpPr txBox="1">
            <a:spLocks/>
          </p:cNvSpPr>
          <p:nvPr/>
        </p:nvSpPr>
        <p:spPr>
          <a:xfrm>
            <a:off x="9573260" y="5215429"/>
            <a:ext cx="467360" cy="301625"/>
          </a:xfrm>
          <a:prstGeom prst="rect">
            <a:avLst/>
          </a:prstGeom>
        </p:spPr>
        <p:txBody>
          <a:bodyPr/>
          <a:lstStyle>
            <a:defPPr>
              <a:defRPr lang="en-US"/>
            </a:defPPr>
            <a:lvl1pPr marL="0" algn="ctr" defTabSz="914400" rtl="0" eaLnBrk="1" latinLnBrk="0" hangingPunct="1">
              <a:defRPr sz="1200"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771BDF8-D4A4-4B93-862A-E82DC966FCBF}" type="slidenum">
              <a:rPr lang="en-US" smtClean="0"/>
              <a:pPr/>
              <a:t>19</a:t>
            </a:fld>
            <a:endParaRPr lang="en-US" dirty="0"/>
          </a:p>
        </p:txBody>
      </p:sp>
    </p:spTree>
    <p:extLst>
      <p:ext uri="{BB962C8B-B14F-4D97-AF65-F5344CB8AC3E}">
        <p14:creationId xmlns:p14="http://schemas.microsoft.com/office/powerpoint/2010/main" val="8433990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25AC867-9BF9-F2D4-C904-0906BA5E21FB}"/>
              </a:ext>
            </a:extLst>
          </p:cNvPr>
          <p:cNvSpPr>
            <a:spLocks noGrp="1"/>
          </p:cNvSpPr>
          <p:nvPr>
            <p:ph type="title"/>
          </p:nvPr>
        </p:nvSpPr>
        <p:spPr>
          <a:xfrm>
            <a:off x="407377" y="1916283"/>
            <a:ext cx="2815883" cy="1340345"/>
          </a:xfrm>
        </p:spPr>
        <p:txBody>
          <a:bodyPr>
            <a:normAutofit/>
          </a:bodyPr>
          <a:lstStyle/>
          <a:p>
            <a:r>
              <a:rPr lang="en-US" b="1" dirty="0">
                <a:latin typeface="Lato" panose="020F0502020204030203" pitchFamily="34" charset="0"/>
                <a:ea typeface="Lato" panose="020F0502020204030203" pitchFamily="34" charset="0"/>
                <a:cs typeface="Lato" panose="020F0502020204030203" pitchFamily="34" charset="0"/>
              </a:rPr>
              <a:t>SPEAKERS</a:t>
            </a:r>
            <a:endParaRPr lang="en-US" dirty="0">
              <a:latin typeface="Lato" panose="020F0502020204030203" pitchFamily="34" charset="0"/>
              <a:ea typeface="Lato" panose="020F0502020204030203" pitchFamily="34" charset="0"/>
              <a:cs typeface="Lato" panose="020F0502020204030203" pitchFamily="34" charset="0"/>
            </a:endParaRPr>
          </a:p>
        </p:txBody>
      </p:sp>
      <p:sp>
        <p:nvSpPr>
          <p:cNvPr id="10" name="TextBox 9">
            <a:extLst>
              <a:ext uri="{FF2B5EF4-FFF2-40B4-BE49-F238E27FC236}">
                <a16:creationId xmlns:a16="http://schemas.microsoft.com/office/drawing/2014/main" id="{271F3727-0E40-DCF5-A0F2-8D9BDE0FD72F}"/>
              </a:ext>
            </a:extLst>
          </p:cNvPr>
          <p:cNvSpPr txBox="1"/>
          <p:nvPr/>
        </p:nvSpPr>
        <p:spPr>
          <a:xfrm>
            <a:off x="7088052" y="1940008"/>
            <a:ext cx="2918307" cy="703078"/>
          </a:xfrm>
          <a:prstGeom prst="rect">
            <a:avLst/>
          </a:prstGeom>
          <a:noFill/>
        </p:spPr>
        <p:txBody>
          <a:bodyPr wrap="square" rtlCol="0">
            <a:spAutoFit/>
          </a:bodyPr>
          <a:lstStyle/>
          <a:p>
            <a:r>
              <a:rPr lang="en-US" sz="1323" b="1" dirty="0">
                <a:solidFill>
                  <a:srgbClr val="16577B"/>
                </a:solidFill>
                <a:latin typeface="Lato" panose="020F0502020204030203" pitchFamily="34" charset="0"/>
                <a:ea typeface="Lato" panose="020F0502020204030203" pitchFamily="34" charset="0"/>
                <a:cs typeface="Lato" panose="020F0502020204030203" pitchFamily="34" charset="0"/>
              </a:rPr>
              <a:t>Brook Vernon</a:t>
            </a:r>
          </a:p>
          <a:p>
            <a:r>
              <a:rPr lang="en-US" sz="1323" b="1" i="1" dirty="0">
                <a:solidFill>
                  <a:srgbClr val="52A9AF"/>
                </a:solidFill>
                <a:latin typeface="Lato" panose="020F0502020204030203" pitchFamily="34" charset="0"/>
                <a:ea typeface="Lato" panose="020F0502020204030203" pitchFamily="34" charset="0"/>
                <a:cs typeface="Lato" panose="020F0502020204030203" pitchFamily="34" charset="0"/>
              </a:rPr>
              <a:t>State Outreach Coordinator</a:t>
            </a:r>
          </a:p>
          <a:p>
            <a:r>
              <a:rPr lang="en-US" sz="1323" b="1" dirty="0">
                <a:solidFill>
                  <a:srgbClr val="16577B"/>
                </a:solidFill>
                <a:latin typeface="Lato" panose="020F0502020204030203" pitchFamily="34" charset="0"/>
                <a:ea typeface="Lato" panose="020F0502020204030203" pitchFamily="34" charset="0"/>
                <a:cs typeface="Lato" panose="020F0502020204030203" pitchFamily="34" charset="0"/>
              </a:rPr>
              <a:t>Building Performance Association</a:t>
            </a:r>
          </a:p>
        </p:txBody>
      </p:sp>
      <p:sp>
        <p:nvSpPr>
          <p:cNvPr id="5" name="TextBox 4">
            <a:extLst>
              <a:ext uri="{FF2B5EF4-FFF2-40B4-BE49-F238E27FC236}">
                <a16:creationId xmlns:a16="http://schemas.microsoft.com/office/drawing/2014/main" id="{F8241F40-6E3A-6A52-ECC8-ECE8EFA7032D}"/>
              </a:ext>
            </a:extLst>
          </p:cNvPr>
          <p:cNvSpPr txBox="1"/>
          <p:nvPr/>
        </p:nvSpPr>
        <p:spPr>
          <a:xfrm>
            <a:off x="3886183" y="1940008"/>
            <a:ext cx="2918307" cy="703078"/>
          </a:xfrm>
          <a:prstGeom prst="rect">
            <a:avLst/>
          </a:prstGeom>
          <a:noFill/>
        </p:spPr>
        <p:txBody>
          <a:bodyPr wrap="square" rtlCol="0">
            <a:spAutoFit/>
          </a:bodyPr>
          <a:lstStyle/>
          <a:p>
            <a:r>
              <a:rPr lang="en-US" sz="1323" b="1" dirty="0">
                <a:solidFill>
                  <a:srgbClr val="16577B"/>
                </a:solidFill>
                <a:latin typeface="Lato" panose="020F0502020204030203" pitchFamily="34" charset="0"/>
                <a:ea typeface="Lato" panose="020F0502020204030203" pitchFamily="34" charset="0"/>
                <a:cs typeface="Lato" panose="020F0502020204030203" pitchFamily="34" charset="0"/>
              </a:rPr>
              <a:t>Xavier Walter</a:t>
            </a:r>
          </a:p>
          <a:p>
            <a:r>
              <a:rPr lang="en-US" sz="1323" b="1" i="1" dirty="0">
                <a:solidFill>
                  <a:srgbClr val="52A9AF"/>
                </a:solidFill>
                <a:latin typeface="Lato" panose="020F0502020204030203" pitchFamily="34" charset="0"/>
                <a:ea typeface="Lato" panose="020F0502020204030203" pitchFamily="34" charset="0"/>
                <a:cs typeface="Lato" panose="020F0502020204030203" pitchFamily="34" charset="0"/>
              </a:rPr>
              <a:t>Director of Outreach</a:t>
            </a:r>
          </a:p>
          <a:p>
            <a:r>
              <a:rPr lang="en-US" sz="1323" b="1" dirty="0">
                <a:solidFill>
                  <a:srgbClr val="16577B"/>
                </a:solidFill>
                <a:latin typeface="Lato" panose="020F0502020204030203" pitchFamily="34" charset="0"/>
                <a:ea typeface="Lato" panose="020F0502020204030203" pitchFamily="34" charset="0"/>
                <a:cs typeface="Lato" panose="020F0502020204030203" pitchFamily="34" charset="0"/>
              </a:rPr>
              <a:t>Building Performance Association</a:t>
            </a:r>
          </a:p>
        </p:txBody>
      </p:sp>
      <p:sp>
        <p:nvSpPr>
          <p:cNvPr id="6" name="TextBox 5">
            <a:extLst>
              <a:ext uri="{FF2B5EF4-FFF2-40B4-BE49-F238E27FC236}">
                <a16:creationId xmlns:a16="http://schemas.microsoft.com/office/drawing/2014/main" id="{B0428EDE-FAC7-96D7-9F9C-C53831300DC8}"/>
              </a:ext>
            </a:extLst>
          </p:cNvPr>
          <p:cNvSpPr txBox="1"/>
          <p:nvPr/>
        </p:nvSpPr>
        <p:spPr>
          <a:xfrm>
            <a:off x="3948307" y="4127664"/>
            <a:ext cx="2918307" cy="703078"/>
          </a:xfrm>
          <a:prstGeom prst="rect">
            <a:avLst/>
          </a:prstGeom>
          <a:noFill/>
        </p:spPr>
        <p:txBody>
          <a:bodyPr wrap="square" rtlCol="0">
            <a:spAutoFit/>
          </a:bodyPr>
          <a:lstStyle/>
          <a:p>
            <a:r>
              <a:rPr lang="en-US" sz="1323" b="1" dirty="0">
                <a:solidFill>
                  <a:srgbClr val="16577B"/>
                </a:solidFill>
                <a:latin typeface="Lato" panose="020F0502020204030203" pitchFamily="34" charset="0"/>
                <a:ea typeface="Lato" panose="020F0502020204030203" pitchFamily="34" charset="0"/>
                <a:cs typeface="Lato" panose="020F0502020204030203" pitchFamily="34" charset="0"/>
              </a:rPr>
              <a:t>Hailey Champagne</a:t>
            </a:r>
          </a:p>
          <a:p>
            <a:r>
              <a:rPr lang="en-US" sz="1323" b="1" i="1" dirty="0">
                <a:solidFill>
                  <a:srgbClr val="52A9AF"/>
                </a:solidFill>
                <a:latin typeface="Lato" panose="020F0502020204030203" pitchFamily="34" charset="0"/>
                <a:ea typeface="Lato" panose="020F0502020204030203" pitchFamily="34" charset="0"/>
                <a:cs typeface="Lato" panose="020F0502020204030203" pitchFamily="34" charset="0"/>
              </a:rPr>
              <a:t>Maine AmeriCorps VISTA</a:t>
            </a:r>
          </a:p>
          <a:p>
            <a:r>
              <a:rPr lang="en-US" sz="1323" b="1" dirty="0">
                <a:solidFill>
                  <a:srgbClr val="16577B"/>
                </a:solidFill>
                <a:latin typeface="Lato" panose="020F0502020204030203" pitchFamily="34" charset="0"/>
                <a:ea typeface="Lato" panose="020F0502020204030203" pitchFamily="34" charset="0"/>
                <a:cs typeface="Lato" panose="020F0502020204030203" pitchFamily="34" charset="0"/>
              </a:rPr>
              <a:t>Building Performance Association</a:t>
            </a:r>
          </a:p>
        </p:txBody>
      </p:sp>
      <p:sp>
        <p:nvSpPr>
          <p:cNvPr id="11" name="TextBox 10">
            <a:extLst>
              <a:ext uri="{FF2B5EF4-FFF2-40B4-BE49-F238E27FC236}">
                <a16:creationId xmlns:a16="http://schemas.microsoft.com/office/drawing/2014/main" id="{29E1F3BB-EF8F-7A24-1449-892074993989}"/>
              </a:ext>
            </a:extLst>
          </p:cNvPr>
          <p:cNvSpPr txBox="1"/>
          <p:nvPr/>
        </p:nvSpPr>
        <p:spPr>
          <a:xfrm>
            <a:off x="7088052" y="4121232"/>
            <a:ext cx="2918307" cy="703078"/>
          </a:xfrm>
          <a:prstGeom prst="rect">
            <a:avLst/>
          </a:prstGeom>
          <a:noFill/>
        </p:spPr>
        <p:txBody>
          <a:bodyPr wrap="square" rtlCol="0">
            <a:spAutoFit/>
          </a:bodyPr>
          <a:lstStyle/>
          <a:p>
            <a:r>
              <a:rPr lang="en-US" sz="1323" b="1" dirty="0">
                <a:solidFill>
                  <a:srgbClr val="16577B"/>
                </a:solidFill>
                <a:latin typeface="Lato" panose="020F0502020204030203" pitchFamily="34" charset="0"/>
                <a:ea typeface="Lato" panose="020F0502020204030203" pitchFamily="34" charset="0"/>
                <a:cs typeface="Lato" panose="020F0502020204030203" pitchFamily="34" charset="0"/>
              </a:rPr>
              <a:t>Brent </a:t>
            </a:r>
            <a:r>
              <a:rPr lang="en-US" sz="1323" b="1" dirty="0" err="1">
                <a:solidFill>
                  <a:srgbClr val="16577B"/>
                </a:solidFill>
                <a:latin typeface="Lato" panose="020F0502020204030203" pitchFamily="34" charset="0"/>
                <a:ea typeface="Lato" panose="020F0502020204030203" pitchFamily="34" charset="0"/>
                <a:cs typeface="Lato" panose="020F0502020204030203" pitchFamily="34" charset="0"/>
              </a:rPr>
              <a:t>Kossick</a:t>
            </a:r>
            <a:endParaRPr lang="en-US" sz="1323" b="1" dirty="0">
              <a:solidFill>
                <a:srgbClr val="16577B"/>
              </a:solidFill>
              <a:latin typeface="Lato" panose="020F0502020204030203" pitchFamily="34" charset="0"/>
              <a:ea typeface="Lato" panose="020F0502020204030203" pitchFamily="34" charset="0"/>
              <a:cs typeface="Lato" panose="020F0502020204030203" pitchFamily="34" charset="0"/>
            </a:endParaRPr>
          </a:p>
          <a:p>
            <a:r>
              <a:rPr lang="en-US" sz="1323" b="1" i="1" dirty="0">
                <a:solidFill>
                  <a:srgbClr val="52A9AF"/>
                </a:solidFill>
                <a:latin typeface="Lato" panose="020F0502020204030203" pitchFamily="34" charset="0"/>
                <a:ea typeface="Lato" panose="020F0502020204030203" pitchFamily="34" charset="0"/>
                <a:cs typeface="Lato" panose="020F0502020204030203" pitchFamily="34" charset="0"/>
              </a:rPr>
              <a:t>Director, Programs</a:t>
            </a:r>
          </a:p>
          <a:p>
            <a:r>
              <a:rPr lang="en-US" sz="1323" b="1" dirty="0">
                <a:solidFill>
                  <a:srgbClr val="16577B"/>
                </a:solidFill>
                <a:latin typeface="Lato" panose="020F0502020204030203" pitchFamily="34" charset="0"/>
                <a:ea typeface="Lato" panose="020F0502020204030203" pitchFamily="34" charset="0"/>
                <a:cs typeface="Lato" panose="020F0502020204030203" pitchFamily="34" charset="0"/>
              </a:rPr>
              <a:t>Service Year Alliance</a:t>
            </a:r>
          </a:p>
        </p:txBody>
      </p:sp>
      <p:pic>
        <p:nvPicPr>
          <p:cNvPr id="2" name="Picture 1">
            <a:extLst>
              <a:ext uri="{FF2B5EF4-FFF2-40B4-BE49-F238E27FC236}">
                <a16:creationId xmlns:a16="http://schemas.microsoft.com/office/drawing/2014/main" id="{9BDABDC5-E065-7B70-C049-1B1F95780546}"/>
              </a:ext>
            </a:extLst>
          </p:cNvPr>
          <p:cNvPicPr>
            <a:picLocks noChangeAspect="1"/>
          </p:cNvPicPr>
          <p:nvPr/>
        </p:nvPicPr>
        <p:blipFill>
          <a:blip r:embed="rId3"/>
          <a:stretch>
            <a:fillRect/>
          </a:stretch>
        </p:blipFill>
        <p:spPr>
          <a:xfrm>
            <a:off x="7088052" y="499761"/>
            <a:ext cx="1645476" cy="1645476"/>
          </a:xfrm>
          <a:prstGeom prst="rect">
            <a:avLst/>
          </a:prstGeom>
        </p:spPr>
      </p:pic>
      <p:pic>
        <p:nvPicPr>
          <p:cNvPr id="4" name="Google Shape;158;g57c0099d67b02961_0">
            <a:extLst>
              <a:ext uri="{FF2B5EF4-FFF2-40B4-BE49-F238E27FC236}">
                <a16:creationId xmlns:a16="http://schemas.microsoft.com/office/drawing/2014/main" id="{DE7FF7AF-B262-9C31-2A3B-2E9D69988C58}"/>
              </a:ext>
            </a:extLst>
          </p:cNvPr>
          <p:cNvPicPr preferRelativeResize="0"/>
          <p:nvPr/>
        </p:nvPicPr>
        <p:blipFill rotWithShape="1">
          <a:blip r:embed="rId4">
            <a:alphaModFix/>
          </a:blip>
          <a:srcRect/>
          <a:stretch/>
        </p:blipFill>
        <p:spPr>
          <a:xfrm>
            <a:off x="7253784" y="2712301"/>
            <a:ext cx="1314011" cy="1408931"/>
          </a:xfrm>
          <a:prstGeom prst="rect">
            <a:avLst/>
          </a:prstGeom>
          <a:noFill/>
          <a:ln>
            <a:noFill/>
          </a:ln>
        </p:spPr>
      </p:pic>
      <p:sp>
        <p:nvSpPr>
          <p:cNvPr id="23" name="TextBox 22">
            <a:extLst>
              <a:ext uri="{FF2B5EF4-FFF2-40B4-BE49-F238E27FC236}">
                <a16:creationId xmlns:a16="http://schemas.microsoft.com/office/drawing/2014/main" id="{1E46C5F6-DF4B-8024-E92C-A49ED5D43A15}"/>
              </a:ext>
            </a:extLst>
          </p:cNvPr>
          <p:cNvSpPr txBox="1"/>
          <p:nvPr/>
        </p:nvSpPr>
        <p:spPr>
          <a:xfrm>
            <a:off x="9433338" y="5243737"/>
            <a:ext cx="833201" cy="2769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771BDF8-D4A4-4B93-862A-E82DC966FCBF}" type="slidenum">
              <a:rPr kumimoji="0" lang="en-US" sz="1200" b="0" i="0" u="none" strike="noStrike" kern="1200" cap="none" spc="0" normalizeH="0" baseline="0" noProof="0" smtClean="0">
                <a:ln>
                  <a:noFill/>
                </a:ln>
                <a:solidFill>
                  <a:prstClr val="white"/>
                </a:solidFill>
                <a:effectLst/>
                <a:uLnTx/>
                <a:uFillTx/>
                <a:latin typeface="+mj-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white"/>
              </a:solidFill>
              <a:effectLst/>
              <a:uLnTx/>
              <a:uFillTx/>
              <a:latin typeface="+mj-lt"/>
              <a:ea typeface="+mn-ea"/>
              <a:cs typeface="+mn-cs"/>
            </a:endParaRPr>
          </a:p>
        </p:txBody>
      </p:sp>
      <p:pic>
        <p:nvPicPr>
          <p:cNvPr id="1026" name="Picture 2">
            <a:extLst>
              <a:ext uri="{FF2B5EF4-FFF2-40B4-BE49-F238E27FC236}">
                <a16:creationId xmlns:a16="http://schemas.microsoft.com/office/drawing/2014/main" id="{9D9C5418-8DC9-DD2B-6236-9B6D0835A702}"/>
              </a:ext>
            </a:extLst>
          </p:cNvPr>
          <p:cNvPicPr>
            <a:picLocks noChangeAspect="1" noChangeArrowheads="1"/>
          </p:cNvPicPr>
          <p:nvPr/>
        </p:nvPicPr>
        <p:blipFill>
          <a:blip r:embed="rId5">
            <a:alphaModFix/>
            <a:extLst>
              <a:ext uri="{28A0092B-C50C-407E-A947-70E740481C1C}">
                <a14:useLocalDpi xmlns:a14="http://schemas.microsoft.com/office/drawing/2010/main" val="0"/>
              </a:ext>
            </a:extLst>
          </a:blip>
          <a:srcRect/>
          <a:stretch>
            <a:fillRect/>
          </a:stretch>
        </p:blipFill>
        <p:spPr bwMode="auto">
          <a:xfrm>
            <a:off x="3948307" y="499761"/>
            <a:ext cx="1397029" cy="1416522"/>
          </a:xfrm>
          <a:prstGeom prst="rect">
            <a:avLst/>
          </a:prstGeom>
          <a:noFill/>
          <a:ln>
            <a:noFill/>
          </a:ln>
          <a:effectLst>
            <a:softEdge rad="12700"/>
          </a:effectLst>
          <a:scene3d>
            <a:camera prst="orthographicFront"/>
            <a:lightRig rig="morning" dir="t"/>
          </a:scene3d>
          <a:sp3d extrusionH="76200">
            <a:extrusionClr>
              <a:schemeClr val="tx1"/>
            </a:extrusionClr>
          </a:sp3d>
          <a:extLst>
            <a:ext uri="{909E8E84-426E-40DD-AFC4-6F175D3DCCD1}">
              <a14:hiddenFill xmlns:a14="http://schemas.microsoft.com/office/drawing/2010/main">
                <a:solidFill>
                  <a:srgbClr val="FFFFFF"/>
                </a:solidFill>
              </a14:hiddenFill>
            </a:ext>
          </a:extLst>
        </p:spPr>
      </p:pic>
      <p:pic>
        <p:nvPicPr>
          <p:cNvPr id="8" name="Picture 7" descr="A person with red hair smiling&#10;&#10;Description automatically generated">
            <a:extLst>
              <a:ext uri="{FF2B5EF4-FFF2-40B4-BE49-F238E27FC236}">
                <a16:creationId xmlns:a16="http://schemas.microsoft.com/office/drawing/2014/main" id="{FF0B7D7F-EF3C-EFB7-ABC0-5A05D027B99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52067" y="2712301"/>
            <a:ext cx="1455393" cy="1455393"/>
          </a:xfrm>
          <a:prstGeom prst="rect">
            <a:avLst/>
          </a:prstGeom>
        </p:spPr>
      </p:pic>
    </p:spTree>
    <p:extLst>
      <p:ext uri="{BB962C8B-B14F-4D97-AF65-F5344CB8AC3E}">
        <p14:creationId xmlns:p14="http://schemas.microsoft.com/office/powerpoint/2010/main" val="5864649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14DB5-E7AE-1D8F-0916-2AF1E6DA791B}"/>
              </a:ext>
            </a:extLst>
          </p:cNvPr>
          <p:cNvSpPr>
            <a:spLocks noGrp="1"/>
          </p:cNvSpPr>
          <p:nvPr>
            <p:ph type="title"/>
          </p:nvPr>
        </p:nvSpPr>
        <p:spPr/>
        <p:txBody>
          <a:bodyPr/>
          <a:lstStyle/>
          <a:p>
            <a:r>
              <a:rPr lang="en-US" dirty="0">
                <a:solidFill>
                  <a:srgbClr val="004063"/>
                </a:solidFill>
              </a:rPr>
              <a:t>Next Steps</a:t>
            </a:r>
          </a:p>
        </p:txBody>
      </p:sp>
      <p:sp>
        <p:nvSpPr>
          <p:cNvPr id="3" name="Text Placeholder 2">
            <a:extLst>
              <a:ext uri="{FF2B5EF4-FFF2-40B4-BE49-F238E27FC236}">
                <a16:creationId xmlns:a16="http://schemas.microsoft.com/office/drawing/2014/main" id="{1DE8815F-8EDC-88A6-125C-1A8327E4AC22}"/>
              </a:ext>
            </a:extLst>
          </p:cNvPr>
          <p:cNvSpPr>
            <a:spLocks noGrp="1"/>
          </p:cNvSpPr>
          <p:nvPr>
            <p:ph type="body" idx="1"/>
          </p:nvPr>
        </p:nvSpPr>
        <p:spPr>
          <a:xfrm>
            <a:off x="1506679" y="1015830"/>
            <a:ext cx="7324499" cy="4125223"/>
          </a:xfrm>
        </p:spPr>
        <p:txBody>
          <a:bodyPr/>
          <a:lstStyle/>
          <a:p>
            <a:pPr>
              <a:buFont typeface="Arial" panose="020B0604020202020204" pitchFamily="34" charset="0"/>
              <a:buChar char="•"/>
            </a:pPr>
            <a:r>
              <a:rPr lang="en-US" sz="1600" b="1" dirty="0">
                <a:solidFill>
                  <a:srgbClr val="004063"/>
                </a:solidFill>
                <a:latin typeface="Lato  "/>
              </a:rPr>
              <a:t>Timeline</a:t>
            </a:r>
          </a:p>
          <a:p>
            <a:pPr lvl="1">
              <a:buFont typeface="Wingdings" panose="05000000000000000000" pitchFamily="2" charset="2"/>
              <a:buChar char="§"/>
            </a:pPr>
            <a:r>
              <a:rPr lang="en-US" sz="1600" b="1" dirty="0">
                <a:solidFill>
                  <a:srgbClr val="225A7C"/>
                </a:solidFill>
                <a:latin typeface="Lato  "/>
              </a:rPr>
              <a:t>Submit application in January 2024</a:t>
            </a:r>
          </a:p>
          <a:p>
            <a:pPr lvl="1">
              <a:buFont typeface="Wingdings" panose="05000000000000000000" pitchFamily="2" charset="2"/>
              <a:buChar char="§"/>
            </a:pPr>
            <a:r>
              <a:rPr lang="en-US" sz="1600" b="1" dirty="0">
                <a:solidFill>
                  <a:srgbClr val="225A7C"/>
                </a:solidFill>
                <a:latin typeface="Lato  "/>
              </a:rPr>
              <a:t>Receive “intent to fund” in May 2024</a:t>
            </a:r>
          </a:p>
          <a:p>
            <a:pPr lvl="1">
              <a:buFont typeface="Wingdings" panose="05000000000000000000" pitchFamily="2" charset="2"/>
              <a:buChar char="§"/>
            </a:pPr>
            <a:r>
              <a:rPr lang="en-US" sz="1600" b="1" dirty="0">
                <a:solidFill>
                  <a:srgbClr val="225A7C"/>
                </a:solidFill>
                <a:latin typeface="Lato  "/>
              </a:rPr>
              <a:t>Launch program in September 2024</a:t>
            </a:r>
          </a:p>
          <a:p>
            <a:pPr>
              <a:buFont typeface="Arial" panose="020B0604020202020204" pitchFamily="34" charset="0"/>
              <a:buChar char="•"/>
            </a:pPr>
            <a:r>
              <a:rPr lang="en-US" sz="1600" b="1" dirty="0">
                <a:solidFill>
                  <a:srgbClr val="004063"/>
                </a:solidFill>
                <a:latin typeface="Lato  "/>
              </a:rPr>
              <a:t>Input Survey</a:t>
            </a:r>
          </a:p>
          <a:p>
            <a:pPr lvl="1">
              <a:buFont typeface="Wingdings" panose="05000000000000000000" pitchFamily="2" charset="2"/>
              <a:buChar char="§"/>
            </a:pPr>
            <a:r>
              <a:rPr lang="en-US" sz="1600" b="1" dirty="0">
                <a:solidFill>
                  <a:srgbClr val="225A7C"/>
                </a:solidFill>
                <a:latin typeface="Lato  "/>
              </a:rPr>
              <a:t>Not asking for any type of firm commitment at this time</a:t>
            </a:r>
          </a:p>
          <a:p>
            <a:pPr lvl="1">
              <a:buFont typeface="Wingdings" panose="05000000000000000000" pitchFamily="2" charset="2"/>
              <a:buChar char="§"/>
            </a:pPr>
            <a:r>
              <a:rPr lang="en-US" sz="1600" b="1" dirty="0">
                <a:solidFill>
                  <a:srgbClr val="225A7C"/>
                </a:solidFill>
                <a:latin typeface="Lato  "/>
              </a:rPr>
              <a:t>Additional input on proposed service activities/areas of need</a:t>
            </a:r>
          </a:p>
          <a:p>
            <a:pPr lvl="1">
              <a:buFont typeface="Wingdings" panose="05000000000000000000" pitchFamily="2" charset="2"/>
              <a:buChar char="§"/>
            </a:pPr>
            <a:r>
              <a:rPr lang="en-US" sz="1600" b="1" dirty="0">
                <a:solidFill>
                  <a:srgbClr val="225A7C"/>
                </a:solidFill>
                <a:latin typeface="Lato  "/>
              </a:rPr>
              <a:t>Term types that could be of most use/interest</a:t>
            </a:r>
          </a:p>
          <a:p>
            <a:pPr lvl="1">
              <a:buFont typeface="Wingdings" panose="05000000000000000000" pitchFamily="2" charset="2"/>
              <a:buChar char="§"/>
            </a:pPr>
            <a:r>
              <a:rPr lang="en-US" sz="1600" b="1" dirty="0">
                <a:solidFill>
                  <a:srgbClr val="225A7C"/>
                </a:solidFill>
                <a:latin typeface="Lato  "/>
              </a:rPr>
              <a:t>Initial interest in serving as a host site</a:t>
            </a:r>
          </a:p>
          <a:p>
            <a:pPr lvl="2">
              <a:buFont typeface="Arial" panose="020B0604020202020204" pitchFamily="34" charset="0"/>
              <a:buChar char="•"/>
            </a:pPr>
            <a:r>
              <a:rPr lang="en-US" sz="1600" b="1" dirty="0">
                <a:solidFill>
                  <a:srgbClr val="5E913B"/>
                </a:solidFill>
                <a:latin typeface="Lato  "/>
              </a:rPr>
              <a:t>Ideal # of corps members</a:t>
            </a:r>
          </a:p>
          <a:p>
            <a:pPr lvl="2">
              <a:buFont typeface="Arial" panose="020B0604020202020204" pitchFamily="34" charset="0"/>
              <a:buChar char="•"/>
            </a:pPr>
            <a:r>
              <a:rPr lang="en-US" sz="1600" b="1" dirty="0">
                <a:solidFill>
                  <a:srgbClr val="5E913B"/>
                </a:solidFill>
                <a:latin typeface="Lato  "/>
              </a:rPr>
              <a:t>Staff capacity to provide recruitment/supervision support</a:t>
            </a:r>
          </a:p>
          <a:p>
            <a:pPr lvl="2">
              <a:buFont typeface="Arial" panose="020B0604020202020204" pitchFamily="34" charset="0"/>
              <a:buChar char="•"/>
            </a:pPr>
            <a:r>
              <a:rPr lang="en-US" sz="1600" b="1" dirty="0">
                <a:solidFill>
                  <a:srgbClr val="5E913B"/>
                </a:solidFill>
                <a:latin typeface="Lato  "/>
              </a:rPr>
              <a:t>Input on realistic cost share contribution ($12,000)</a:t>
            </a:r>
          </a:p>
          <a:p>
            <a:pPr lvl="1">
              <a:buFont typeface="Wingdings" panose="05000000000000000000" pitchFamily="2" charset="2"/>
              <a:buChar char="§"/>
            </a:pPr>
            <a:endParaRPr lang="en-US" sz="1543" dirty="0"/>
          </a:p>
        </p:txBody>
      </p:sp>
      <p:sp>
        <p:nvSpPr>
          <p:cNvPr id="5" name="Slide Number Placeholder 5">
            <a:extLst>
              <a:ext uri="{FF2B5EF4-FFF2-40B4-BE49-F238E27FC236}">
                <a16:creationId xmlns:a16="http://schemas.microsoft.com/office/drawing/2014/main" id="{CA3C1477-AC7C-BDBB-4AB3-C857E17D8481}"/>
              </a:ext>
            </a:extLst>
          </p:cNvPr>
          <p:cNvSpPr txBox="1">
            <a:spLocks/>
          </p:cNvSpPr>
          <p:nvPr/>
        </p:nvSpPr>
        <p:spPr>
          <a:xfrm>
            <a:off x="9573260" y="5215429"/>
            <a:ext cx="467360" cy="301625"/>
          </a:xfrm>
          <a:prstGeom prst="rect">
            <a:avLst/>
          </a:prstGeom>
        </p:spPr>
        <p:txBody>
          <a:bodyPr/>
          <a:lstStyle>
            <a:defPPr>
              <a:defRPr lang="en-US"/>
            </a:defPPr>
            <a:lvl1pPr marL="0" algn="ctr" defTabSz="914400" rtl="0" eaLnBrk="1" latinLnBrk="0" hangingPunct="1">
              <a:defRPr sz="1200"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771BDF8-D4A4-4B93-862A-E82DC966FCBF}" type="slidenum">
              <a:rPr lang="en-US" smtClean="0"/>
              <a:pPr/>
              <a:t>20</a:t>
            </a:fld>
            <a:endParaRPr lang="en-US" dirty="0"/>
          </a:p>
        </p:txBody>
      </p:sp>
    </p:spTree>
    <p:extLst>
      <p:ext uri="{BB962C8B-B14F-4D97-AF65-F5344CB8AC3E}">
        <p14:creationId xmlns:p14="http://schemas.microsoft.com/office/powerpoint/2010/main" val="36450824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225A7C"/>
        </a:solidFill>
        <a:effectLst/>
      </p:bgPr>
    </p:bg>
    <p:spTree>
      <p:nvGrpSpPr>
        <p:cNvPr id="1" name="Shape 332"/>
        <p:cNvGrpSpPr/>
        <p:nvPr/>
      </p:nvGrpSpPr>
      <p:grpSpPr>
        <a:xfrm>
          <a:off x="0" y="0"/>
          <a:ext cx="0" cy="0"/>
          <a:chOff x="0" y="0"/>
          <a:chExt cx="0" cy="0"/>
        </a:xfrm>
      </p:grpSpPr>
      <p:sp>
        <p:nvSpPr>
          <p:cNvPr id="333" name="Google Shape;333;p54"/>
          <p:cNvSpPr txBox="1">
            <a:spLocks noGrp="1"/>
          </p:cNvSpPr>
          <p:nvPr>
            <p:ph type="title" idx="4294967295"/>
          </p:nvPr>
        </p:nvSpPr>
        <p:spPr>
          <a:xfrm>
            <a:off x="1340291" y="994092"/>
            <a:ext cx="7400041" cy="3286125"/>
          </a:xfrm>
          <a:prstGeom prst="rect">
            <a:avLst/>
          </a:prstGeom>
        </p:spPr>
        <p:txBody>
          <a:bodyPr spcFirstLastPara="1" vert="horz" lIns="91440" tIns="45720" rIns="91440" bIns="45720" rtlCol="0" anchor="ctr" anchorCtr="0">
            <a:normAutofit/>
          </a:bodyPr>
          <a:lstStyle/>
          <a:p>
            <a:pPr algn="ctr"/>
            <a:r>
              <a:rPr lang="en-US" sz="3200" dirty="0">
                <a:solidFill>
                  <a:schemeClr val="bg1"/>
                </a:solidFill>
              </a:rPr>
              <a:t>Questions, Clarification or Feedback?</a:t>
            </a:r>
            <a:br>
              <a:rPr lang="en-US" sz="3200" dirty="0">
                <a:solidFill>
                  <a:schemeClr val="bg1"/>
                </a:solidFill>
              </a:rPr>
            </a:br>
            <a:br>
              <a:rPr lang="en-US" sz="3200" dirty="0">
                <a:solidFill>
                  <a:schemeClr val="bg1"/>
                </a:solidFill>
              </a:rPr>
            </a:br>
            <a:r>
              <a:rPr lang="en-US" dirty="0">
                <a:solidFill>
                  <a:schemeClr val="bg1"/>
                </a:solidFill>
              </a:rPr>
              <a:t>(You can use the chat or raise your virtual hand)</a:t>
            </a:r>
          </a:p>
        </p:txBody>
      </p:sp>
    </p:spTree>
    <p:extLst>
      <p:ext uri="{BB962C8B-B14F-4D97-AF65-F5344CB8AC3E}">
        <p14:creationId xmlns:p14="http://schemas.microsoft.com/office/powerpoint/2010/main" val="15988393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alpha val="20000"/>
          </a:schemeClr>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D448EC3-52F9-A54D-83C7-CA4535B57D0E}"/>
              </a:ext>
            </a:extLst>
          </p:cNvPr>
          <p:cNvSpPr>
            <a:spLocks noGrp="1"/>
          </p:cNvSpPr>
          <p:nvPr>
            <p:ph type="title"/>
          </p:nvPr>
        </p:nvSpPr>
        <p:spPr>
          <a:xfrm>
            <a:off x="545457" y="323388"/>
            <a:ext cx="9293542" cy="493975"/>
          </a:xfrm>
        </p:spPr>
        <p:txBody>
          <a:bodyPr>
            <a:normAutofit fontScale="90000"/>
          </a:bodyPr>
          <a:lstStyle/>
          <a:p>
            <a:r>
              <a:rPr lang="en-US" dirty="0">
                <a:solidFill>
                  <a:srgbClr val="004063"/>
                </a:solidFill>
              </a:rPr>
              <a:t>Upcoming Conferences- Mark your calendars!</a:t>
            </a:r>
          </a:p>
        </p:txBody>
      </p:sp>
      <p:sp>
        <p:nvSpPr>
          <p:cNvPr id="8" name="Content Placeholder 7">
            <a:extLst>
              <a:ext uri="{FF2B5EF4-FFF2-40B4-BE49-F238E27FC236}">
                <a16:creationId xmlns:a16="http://schemas.microsoft.com/office/drawing/2014/main" id="{087B9C38-0F67-2942-9DFC-C0781BFE53F0}"/>
              </a:ext>
            </a:extLst>
          </p:cNvPr>
          <p:cNvSpPr>
            <a:spLocks noGrp="1"/>
          </p:cNvSpPr>
          <p:nvPr>
            <p:ph idx="1"/>
          </p:nvPr>
        </p:nvSpPr>
        <p:spPr>
          <a:xfrm>
            <a:off x="2206667" y="4334531"/>
            <a:ext cx="7184934" cy="429355"/>
          </a:xfrm>
        </p:spPr>
        <p:txBody>
          <a:bodyPr>
            <a:normAutofit fontScale="92500"/>
          </a:bodyPr>
          <a:lstStyle/>
          <a:p>
            <a:r>
              <a:rPr lang="en-US" sz="1600" i="1" dirty="0">
                <a:solidFill>
                  <a:schemeClr val="accent2"/>
                </a:solidFill>
                <a:latin typeface="Lato Black" panose="020F0502020204030203" pitchFamily="34" charset="0"/>
                <a:ea typeface="Lato Black" panose="020F0502020204030203" pitchFamily="34" charset="0"/>
                <a:cs typeface="Lato Black" panose="020F0502020204030203" pitchFamily="34" charset="0"/>
              </a:rPr>
              <a:t>2024 Home Performance Conference &amp; Trade Show: April 8 – 11</a:t>
            </a:r>
            <a:r>
              <a:rPr lang="en-US" sz="1600" i="1" baseline="30000" dirty="0">
                <a:solidFill>
                  <a:schemeClr val="accent2"/>
                </a:solidFill>
                <a:latin typeface="Lato Black" panose="020F0502020204030203" pitchFamily="34" charset="0"/>
                <a:ea typeface="Lato Black" panose="020F0502020204030203" pitchFamily="34" charset="0"/>
                <a:cs typeface="Lato Black" panose="020F0502020204030203" pitchFamily="34" charset="0"/>
              </a:rPr>
              <a:t>th</a:t>
            </a:r>
            <a:r>
              <a:rPr lang="en-US" sz="1600" i="1" dirty="0">
                <a:solidFill>
                  <a:schemeClr val="accent2"/>
                </a:solidFill>
                <a:latin typeface="Lato Black" panose="020F0502020204030203" pitchFamily="34" charset="0"/>
                <a:ea typeface="Lato Black" panose="020F0502020204030203" pitchFamily="34" charset="0"/>
                <a:cs typeface="Lato Black" panose="020F0502020204030203" pitchFamily="34" charset="0"/>
              </a:rPr>
              <a:t> (Minneapolis, MN)</a:t>
            </a:r>
          </a:p>
          <a:p>
            <a:endParaRPr lang="en-US" dirty="0"/>
          </a:p>
        </p:txBody>
      </p:sp>
      <p:pic>
        <p:nvPicPr>
          <p:cNvPr id="13" name="Picture Placeholder 12" descr="A group of people sitting in chairs&#10;&#10;Description automatically generated">
            <a:extLst>
              <a:ext uri="{FF2B5EF4-FFF2-40B4-BE49-F238E27FC236}">
                <a16:creationId xmlns:a16="http://schemas.microsoft.com/office/drawing/2014/main" id="{6D769EB7-5766-CBCA-7246-F47EC8BF35BD}"/>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14044" r="14044"/>
          <a:stretch>
            <a:fillRect/>
          </a:stretch>
        </p:blipFill>
        <p:spPr>
          <a:xfrm>
            <a:off x="463549" y="1076827"/>
            <a:ext cx="1738405" cy="1611591"/>
          </a:xfrm>
        </p:spPr>
      </p:pic>
      <p:pic>
        <p:nvPicPr>
          <p:cNvPr id="15" name="Picture Placeholder 14" descr="A map of the united states&#10;&#10;Description automatically generated">
            <a:extLst>
              <a:ext uri="{FF2B5EF4-FFF2-40B4-BE49-F238E27FC236}">
                <a16:creationId xmlns:a16="http://schemas.microsoft.com/office/drawing/2014/main" id="{9D20E378-EFA7-98F5-4FCF-0C31623C3FAB}"/>
              </a:ext>
            </a:extLst>
          </p:cNvPr>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4044" r="14044"/>
          <a:stretch>
            <a:fillRect/>
          </a:stretch>
        </p:blipFill>
        <p:spPr>
          <a:xfrm>
            <a:off x="463549" y="3152295"/>
            <a:ext cx="1738405" cy="1611591"/>
          </a:xfrm>
        </p:spPr>
      </p:pic>
      <p:sp>
        <p:nvSpPr>
          <p:cNvPr id="16" name="Title 14">
            <a:extLst>
              <a:ext uri="{FF2B5EF4-FFF2-40B4-BE49-F238E27FC236}">
                <a16:creationId xmlns:a16="http://schemas.microsoft.com/office/drawing/2014/main" id="{FA3209D2-EBD0-05FD-24FD-8877B0309DE9}"/>
              </a:ext>
            </a:extLst>
          </p:cNvPr>
          <p:cNvSpPr txBox="1">
            <a:spLocks/>
          </p:cNvSpPr>
          <p:nvPr/>
        </p:nvSpPr>
        <p:spPr>
          <a:xfrm>
            <a:off x="3034386" y="1576114"/>
            <a:ext cx="5529496" cy="2652212"/>
          </a:xfrm>
          <a:prstGeom prst="rect">
            <a:avLst/>
          </a:prstGeom>
        </p:spPr>
        <p:txBody>
          <a:bodyPr vert="horz" lIns="91440" tIns="45720" rIns="91440" bIns="45720" rtlCol="0" anchor="ctr">
            <a:normAutofit fontScale="97500" lnSpcReduction="10000"/>
          </a:bodyPr>
          <a:lstStyle>
            <a:lvl1pPr marL="182880" algn="l" defTabSz="914400" rtl="0" eaLnBrk="1" latinLnBrk="0" hangingPunct="1">
              <a:lnSpc>
                <a:spcPct val="90000"/>
              </a:lnSpc>
              <a:spcBef>
                <a:spcPct val="0"/>
              </a:spcBef>
              <a:buNone/>
              <a:defRPr sz="2400" kern="1200" cap="all" spc="300" baseline="0">
                <a:solidFill>
                  <a:schemeClr val="tx2"/>
                </a:solidFill>
                <a:latin typeface="+mj-lt"/>
                <a:ea typeface="+mj-ea"/>
                <a:cs typeface="+mj-cs"/>
              </a:defRPr>
            </a:lvl1pPr>
          </a:lstStyle>
          <a:p>
            <a:br>
              <a:rPr lang="en-US" sz="1900" b="1" cap="none" dirty="0">
                <a:solidFill>
                  <a:srgbClr val="0E3C55"/>
                </a:solidFill>
                <a:latin typeface="Lato Light" panose="020F0502020204030203" pitchFamily="34" charset="0"/>
                <a:ea typeface="Lato Light" panose="020F0502020204030203" pitchFamily="34" charset="0"/>
                <a:cs typeface="Lato Light" panose="020F0502020204030203" pitchFamily="34" charset="0"/>
              </a:rPr>
            </a:br>
            <a:r>
              <a:rPr lang="en-US" sz="1900" b="1" u="sng" cap="none" dirty="0">
                <a:solidFill>
                  <a:srgbClr val="0E3C55"/>
                </a:solidFill>
                <a:latin typeface="Lato Black" panose="020F0502020204030203" pitchFamily="34" charset="0"/>
                <a:ea typeface="Lato Black" panose="020F0502020204030203" pitchFamily="34" charset="0"/>
                <a:cs typeface="Lato Black" panose="020F0502020204030203" pitchFamily="34" charset="0"/>
              </a:rPr>
              <a:t>Earn CEUs through BPA</a:t>
            </a:r>
            <a:br>
              <a:rPr lang="en-US" sz="1900" b="1" cap="none" dirty="0">
                <a:solidFill>
                  <a:srgbClr val="0E3C55"/>
                </a:solidFill>
                <a:latin typeface="Lato Light" panose="020F0502020204030203" pitchFamily="34" charset="0"/>
                <a:ea typeface="Lato Light" panose="020F0502020204030203" pitchFamily="34" charset="0"/>
                <a:cs typeface="Lato Light" panose="020F0502020204030203" pitchFamily="34" charset="0"/>
              </a:rPr>
            </a:br>
            <a:r>
              <a:rPr lang="en-US" sz="1900" b="1" cap="none" dirty="0">
                <a:solidFill>
                  <a:schemeClr val="accent1"/>
                </a:solidFill>
                <a:latin typeface="Lato Light" panose="020F0502020204030203" pitchFamily="34" charset="0"/>
                <a:ea typeface="Lato Light" panose="020F0502020204030203" pitchFamily="34" charset="0"/>
                <a:cs typeface="Lato Light" panose="020F0502020204030203" pitchFamily="34" charset="0"/>
              </a:rPr>
              <a:t>Earn continuing education credits whether you're </a:t>
            </a:r>
            <a:r>
              <a:rPr lang="en-US" sz="1900" b="1" i="1" cap="none" dirty="0">
                <a:solidFill>
                  <a:schemeClr val="accent4"/>
                </a:solidFill>
                <a:latin typeface="Lato Light" panose="020F0502020204030203" pitchFamily="34" charset="0"/>
                <a:ea typeface="Lato Light" panose="020F0502020204030203" pitchFamily="34" charset="0"/>
                <a:cs typeface="Lato Light" panose="020F0502020204030203" pitchFamily="34" charset="0"/>
              </a:rPr>
              <a:t>attending a conference or reading articles </a:t>
            </a:r>
            <a:r>
              <a:rPr lang="en-US" sz="1900" b="1" cap="none" dirty="0">
                <a:solidFill>
                  <a:schemeClr val="accent1"/>
                </a:solidFill>
                <a:latin typeface="Lato Light" panose="020F0502020204030203" pitchFamily="34" charset="0"/>
                <a:ea typeface="Lato Light" panose="020F0502020204030203" pitchFamily="34" charset="0"/>
                <a:cs typeface="Lato Light" panose="020F0502020204030203" pitchFamily="34" charset="0"/>
              </a:rPr>
              <a:t>in the BPA journal, through our allied organizations, including </a:t>
            </a:r>
            <a:r>
              <a:rPr lang="en-US" sz="1900" b="1" cap="none" dirty="0">
                <a:solidFill>
                  <a:schemeClr val="tx2">
                    <a:lumMod val="90000"/>
                    <a:lumOff val="10000"/>
                  </a:schemeClr>
                </a:solidFill>
                <a:latin typeface="Lato Light" panose="020F0502020204030203" pitchFamily="34" charset="0"/>
                <a:ea typeface="Lato Light" panose="020F0502020204030203" pitchFamily="34" charset="0"/>
                <a:cs typeface="Lato Light" panose="020F0502020204030203" pitchFamily="34" charset="0"/>
              </a:rPr>
              <a:t>ASHI, BPI (including QCI, HHE, and EA), InterNACHI, NARI, and NATE.</a:t>
            </a:r>
            <a:br>
              <a:rPr lang="en-US" sz="2000" b="1" cap="none" dirty="0">
                <a:solidFill>
                  <a:schemeClr val="tx2">
                    <a:lumMod val="90000"/>
                    <a:lumOff val="10000"/>
                  </a:schemeClr>
                </a:solidFill>
                <a:latin typeface="Lato Light" panose="020F0502020204030203" pitchFamily="34" charset="0"/>
                <a:ea typeface="Lato Light" panose="020F0502020204030203" pitchFamily="34" charset="0"/>
                <a:cs typeface="Lato Light" panose="020F0502020204030203" pitchFamily="34" charset="0"/>
              </a:rPr>
            </a:br>
            <a:endParaRPr lang="en-US" sz="2000" b="1" cap="none" dirty="0">
              <a:solidFill>
                <a:schemeClr val="tx2">
                  <a:lumMod val="90000"/>
                  <a:lumOff val="10000"/>
                </a:schemeClr>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17" name="TextBox 16">
            <a:extLst>
              <a:ext uri="{FF2B5EF4-FFF2-40B4-BE49-F238E27FC236}">
                <a16:creationId xmlns:a16="http://schemas.microsoft.com/office/drawing/2014/main" id="{FFE63FB3-AA12-418F-F9E1-4A81C055F47A}"/>
              </a:ext>
            </a:extLst>
          </p:cNvPr>
          <p:cNvSpPr txBox="1"/>
          <p:nvPr/>
        </p:nvSpPr>
        <p:spPr>
          <a:xfrm>
            <a:off x="2201954" y="1042850"/>
            <a:ext cx="7858478" cy="307777"/>
          </a:xfrm>
          <a:prstGeom prst="rect">
            <a:avLst/>
          </a:prstGeom>
          <a:noFill/>
        </p:spPr>
        <p:txBody>
          <a:bodyPr wrap="square" rtlCol="0">
            <a:spAutoFit/>
          </a:bodyPr>
          <a:lstStyle/>
          <a:p>
            <a:r>
              <a:rPr lang="en-US" sz="1400" i="1" dirty="0">
                <a:solidFill>
                  <a:schemeClr val="accent1"/>
                </a:solidFill>
                <a:latin typeface="Lato Black" panose="020F0502020204030203" pitchFamily="34" charset="0"/>
                <a:ea typeface="Lato Black" panose="020F0502020204030203" pitchFamily="34" charset="0"/>
                <a:cs typeface="Lato Black" panose="020F0502020204030203" pitchFamily="34" charset="0"/>
              </a:rPr>
              <a:t>The Clean Energy for Homes Conference &amp; Trade Show: February 13 – 14</a:t>
            </a:r>
            <a:r>
              <a:rPr lang="en-US" sz="1400" i="1" baseline="30000" dirty="0">
                <a:solidFill>
                  <a:schemeClr val="accent1"/>
                </a:solidFill>
                <a:latin typeface="Lato Black" panose="020F0502020204030203" pitchFamily="34" charset="0"/>
                <a:ea typeface="Lato Black" panose="020F0502020204030203" pitchFamily="34" charset="0"/>
                <a:cs typeface="Lato Black" panose="020F0502020204030203" pitchFamily="34" charset="0"/>
              </a:rPr>
              <a:t>th</a:t>
            </a:r>
            <a:r>
              <a:rPr lang="en-US" sz="1400" i="1" dirty="0">
                <a:solidFill>
                  <a:schemeClr val="accent1"/>
                </a:solidFill>
                <a:latin typeface="Lato Black" panose="020F0502020204030203" pitchFamily="34" charset="0"/>
                <a:ea typeface="Lato Black" panose="020F0502020204030203" pitchFamily="34" charset="0"/>
                <a:cs typeface="Lato Black" panose="020F0502020204030203" pitchFamily="34" charset="0"/>
              </a:rPr>
              <a:t> (Saratoga Springs, NY)</a:t>
            </a:r>
          </a:p>
        </p:txBody>
      </p:sp>
      <p:sp>
        <p:nvSpPr>
          <p:cNvPr id="4" name="Slide Number Placeholder 5">
            <a:extLst>
              <a:ext uri="{FF2B5EF4-FFF2-40B4-BE49-F238E27FC236}">
                <a16:creationId xmlns:a16="http://schemas.microsoft.com/office/drawing/2014/main" id="{DC8FFB88-8BDE-A026-295E-96370DCCF596}"/>
              </a:ext>
            </a:extLst>
          </p:cNvPr>
          <p:cNvSpPr txBox="1">
            <a:spLocks/>
          </p:cNvSpPr>
          <p:nvPr/>
        </p:nvSpPr>
        <p:spPr>
          <a:xfrm>
            <a:off x="9573260" y="5215429"/>
            <a:ext cx="467360" cy="301625"/>
          </a:xfrm>
          <a:prstGeom prst="rect">
            <a:avLst/>
          </a:prstGeom>
        </p:spPr>
        <p:txBody>
          <a:bodyPr/>
          <a:lstStyle>
            <a:defPPr>
              <a:defRPr lang="en-US"/>
            </a:defPPr>
            <a:lvl1pPr marL="0" algn="ctr" defTabSz="914400" rtl="0" eaLnBrk="1" latinLnBrk="0" hangingPunct="1">
              <a:defRPr sz="1200"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771BDF8-D4A4-4B93-862A-E82DC966FCBF}" type="slidenum">
              <a:rPr lang="en-US" smtClean="0"/>
              <a:pPr/>
              <a:t>22</a:t>
            </a:fld>
            <a:endParaRPr lang="en-US" dirty="0"/>
          </a:p>
        </p:txBody>
      </p:sp>
    </p:spTree>
    <p:extLst>
      <p:ext uri="{BB962C8B-B14F-4D97-AF65-F5344CB8AC3E}">
        <p14:creationId xmlns:p14="http://schemas.microsoft.com/office/powerpoint/2010/main" val="30219456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35000">
              <a:schemeClr val="accent1">
                <a:lumMod val="5000"/>
                <a:lumOff val="95000"/>
              </a:schemeClr>
            </a:gs>
            <a:gs pos="0">
              <a:schemeClr val="accent4"/>
            </a:gs>
            <a:gs pos="0">
              <a:srgbClr val="BEDDAB"/>
            </a:gs>
            <a:gs pos="0">
              <a:schemeClr val="accent1">
                <a:lumMod val="45000"/>
                <a:lumOff val="55000"/>
              </a:schemeClr>
            </a:gs>
            <a:gs pos="0">
              <a:schemeClr val="accent4"/>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B457F-5346-814D-AA65-BF7B0A83CD9B}"/>
              </a:ext>
            </a:extLst>
          </p:cNvPr>
          <p:cNvSpPr>
            <a:spLocks noGrp="1"/>
          </p:cNvSpPr>
          <p:nvPr>
            <p:ph type="title"/>
          </p:nvPr>
        </p:nvSpPr>
        <p:spPr>
          <a:xfrm>
            <a:off x="437922" y="812122"/>
            <a:ext cx="6195555" cy="779463"/>
          </a:xfrm>
        </p:spPr>
        <p:txBody>
          <a:bodyPr>
            <a:normAutofit/>
          </a:bodyPr>
          <a:lstStyle/>
          <a:p>
            <a:r>
              <a:rPr lang="en-US" sz="3200" dirty="0"/>
              <a:t>Contact information</a:t>
            </a:r>
          </a:p>
        </p:txBody>
      </p:sp>
      <p:sp>
        <p:nvSpPr>
          <p:cNvPr id="3" name="Text Placeholder 2">
            <a:extLst>
              <a:ext uri="{FF2B5EF4-FFF2-40B4-BE49-F238E27FC236}">
                <a16:creationId xmlns:a16="http://schemas.microsoft.com/office/drawing/2014/main" id="{5BE70D6E-1D48-E043-93E0-372D60A6DE2B}"/>
              </a:ext>
            </a:extLst>
          </p:cNvPr>
          <p:cNvSpPr>
            <a:spLocks noGrp="1"/>
          </p:cNvSpPr>
          <p:nvPr>
            <p:ph type="body" idx="1"/>
          </p:nvPr>
        </p:nvSpPr>
        <p:spPr>
          <a:xfrm>
            <a:off x="995984" y="2103946"/>
            <a:ext cx="4307536" cy="1225994"/>
          </a:xfrm>
        </p:spPr>
        <p:txBody>
          <a:bodyPr>
            <a:normAutofit/>
          </a:bodyPr>
          <a:lstStyle/>
          <a:p>
            <a:r>
              <a:rPr lang="en-US" sz="2000" b="1" dirty="0">
                <a:solidFill>
                  <a:schemeClr val="tx2"/>
                </a:solidFill>
                <a:latin typeface="Lato  "/>
              </a:rPr>
              <a:t>Brook Vernon</a:t>
            </a:r>
            <a:endParaRPr lang="en-US" sz="2000" b="1" dirty="0">
              <a:solidFill>
                <a:schemeClr val="tx2"/>
              </a:solidFill>
              <a:latin typeface="Lato  "/>
              <a:hlinkClick r:id="rId3">
                <a:extLst>
                  <a:ext uri="{A12FA001-AC4F-418D-AE19-62706E023703}">
                    <ahyp:hlinkClr xmlns:ahyp="http://schemas.microsoft.com/office/drawing/2018/hyperlinkcolor" val="tx"/>
                  </a:ext>
                </a:extLst>
              </a:hlinkClick>
            </a:endParaRPr>
          </a:p>
          <a:p>
            <a:r>
              <a:rPr lang="en-US" sz="2000" b="1" dirty="0">
                <a:solidFill>
                  <a:schemeClr val="accent3"/>
                </a:solidFill>
                <a:latin typeface="Lato  "/>
                <a:hlinkClick r:id="rId3">
                  <a:extLst>
                    <a:ext uri="{A12FA001-AC4F-418D-AE19-62706E023703}">
                      <ahyp:hlinkClr xmlns:ahyp="http://schemas.microsoft.com/office/drawing/2018/hyperlinkcolor" val="tx"/>
                    </a:ext>
                  </a:extLst>
                </a:hlinkClick>
              </a:rPr>
              <a:t>bvernon@building-performance.org</a:t>
            </a:r>
            <a:endParaRPr lang="en-US" sz="2000" b="1" dirty="0">
              <a:solidFill>
                <a:schemeClr val="accent3"/>
              </a:solidFill>
              <a:latin typeface="Lato  "/>
            </a:endParaRPr>
          </a:p>
          <a:p>
            <a:r>
              <a:rPr lang="en-US" sz="2000" b="1" i="0" dirty="0">
                <a:solidFill>
                  <a:srgbClr val="174E86"/>
                </a:solidFill>
                <a:effectLst/>
                <a:latin typeface="Lato" panose="020F0502020204030203" pitchFamily="34" charset="0"/>
                <a:ea typeface="Lato" panose="020F0502020204030203" pitchFamily="34" charset="0"/>
                <a:cs typeface="Lato" panose="020F0502020204030203" pitchFamily="34" charset="0"/>
              </a:rPr>
              <a:t>412.314.4051</a:t>
            </a:r>
            <a:endParaRPr lang="en-US" sz="2000" b="1" dirty="0">
              <a:solidFill>
                <a:schemeClr val="accent3"/>
              </a:solidFill>
              <a:latin typeface="Lato" panose="020F0502020204030203" pitchFamily="34" charset="0"/>
              <a:ea typeface="Lato" panose="020F0502020204030203" pitchFamily="34" charset="0"/>
              <a:cs typeface="Lato" panose="020F0502020204030203" pitchFamily="34" charset="0"/>
            </a:endParaRPr>
          </a:p>
        </p:txBody>
      </p:sp>
      <p:sp>
        <p:nvSpPr>
          <p:cNvPr id="4" name="Slide Number Placeholder 3">
            <a:extLst>
              <a:ext uri="{FF2B5EF4-FFF2-40B4-BE49-F238E27FC236}">
                <a16:creationId xmlns:a16="http://schemas.microsoft.com/office/drawing/2014/main" id="{D0487941-6647-1640-973B-2A9446091683}"/>
              </a:ext>
            </a:extLst>
          </p:cNvPr>
          <p:cNvSpPr>
            <a:spLocks noGrp="1"/>
          </p:cNvSpPr>
          <p:nvPr>
            <p:ph type="sldNum" sz="quarter" idx="12"/>
          </p:nvPr>
        </p:nvSpPr>
        <p:spPr>
          <a:xfrm>
            <a:off x="9607906" y="5221490"/>
            <a:ext cx="467360" cy="301625"/>
          </a:xfrm>
        </p:spPr>
        <p:txBody>
          <a:bodyPr/>
          <a:lstStyle/>
          <a:p>
            <a:fld id="{8771BDF8-D4A4-4B93-862A-E82DC966FCBF}" type="slidenum">
              <a:rPr lang="en-US" smtClean="0"/>
              <a:t>23</a:t>
            </a:fld>
            <a:endParaRPr lang="en-US" dirty="0"/>
          </a:p>
        </p:txBody>
      </p:sp>
      <p:pic>
        <p:nvPicPr>
          <p:cNvPr id="5" name="Picture 4">
            <a:extLst>
              <a:ext uri="{FF2B5EF4-FFF2-40B4-BE49-F238E27FC236}">
                <a16:creationId xmlns:a16="http://schemas.microsoft.com/office/drawing/2014/main" id="{D489A49F-BB4E-D86C-9569-5CC2BE2013C3}"/>
              </a:ext>
            </a:extLst>
          </p:cNvPr>
          <p:cNvPicPr>
            <a:picLocks noChangeAspect="1"/>
          </p:cNvPicPr>
          <p:nvPr/>
        </p:nvPicPr>
        <p:blipFill>
          <a:blip r:embed="rId4"/>
          <a:stretch>
            <a:fillRect/>
          </a:stretch>
        </p:blipFill>
        <p:spPr>
          <a:xfrm>
            <a:off x="6616035" y="1545129"/>
            <a:ext cx="2072064" cy="2097231"/>
          </a:xfrm>
          <a:prstGeom prst="rect">
            <a:avLst/>
          </a:prstGeom>
        </p:spPr>
      </p:pic>
      <p:sp>
        <p:nvSpPr>
          <p:cNvPr id="7" name="TextBox 6">
            <a:extLst>
              <a:ext uri="{FF2B5EF4-FFF2-40B4-BE49-F238E27FC236}">
                <a16:creationId xmlns:a16="http://schemas.microsoft.com/office/drawing/2014/main" id="{C215E610-C36C-E39A-735F-BE39E1B07D85}"/>
              </a:ext>
            </a:extLst>
          </p:cNvPr>
          <p:cNvSpPr txBox="1"/>
          <p:nvPr/>
        </p:nvSpPr>
        <p:spPr>
          <a:xfrm>
            <a:off x="5430202" y="3416299"/>
            <a:ext cx="4443730" cy="1477328"/>
          </a:xfrm>
          <a:prstGeom prst="rect">
            <a:avLst/>
          </a:prstGeom>
          <a:noFill/>
        </p:spPr>
        <p:txBody>
          <a:bodyPr wrap="square">
            <a:spAutoFit/>
          </a:bodyPr>
          <a:lstStyle/>
          <a:p>
            <a:pPr>
              <a:lnSpc>
                <a:spcPct val="100000"/>
              </a:lnSpc>
              <a:spcBef>
                <a:spcPts val="0"/>
              </a:spcBef>
            </a:pPr>
            <a:endParaRPr lang="en-US" sz="1800" b="1" dirty="0">
              <a:solidFill>
                <a:srgbClr val="0B3F63"/>
              </a:solidFill>
              <a:latin typeface="Lato Black"/>
              <a:ea typeface="Lato Black"/>
              <a:cs typeface="Arial"/>
            </a:endParaRPr>
          </a:p>
          <a:p>
            <a:pPr algn="ctr">
              <a:lnSpc>
                <a:spcPct val="100000"/>
              </a:lnSpc>
              <a:spcBef>
                <a:spcPts val="0"/>
              </a:spcBef>
            </a:pPr>
            <a:r>
              <a:rPr lang="en-US" sz="1800" dirty="0">
                <a:solidFill>
                  <a:srgbClr val="3199BB"/>
                </a:solidFill>
                <a:latin typeface="Lato Black"/>
                <a:ea typeface="Lato Black"/>
                <a:cs typeface="Arial"/>
              </a:rPr>
              <a:t>To sign-up</a:t>
            </a:r>
            <a:r>
              <a:rPr lang="en-US" sz="1800" dirty="0">
                <a:solidFill>
                  <a:srgbClr val="71A94D"/>
                </a:solidFill>
                <a:latin typeface="Lato Black"/>
                <a:ea typeface="Lato Black"/>
                <a:cs typeface="Arial"/>
              </a:rPr>
              <a:t> </a:t>
            </a:r>
            <a:r>
              <a:rPr lang="en-US" sz="1800" dirty="0">
                <a:solidFill>
                  <a:schemeClr val="tx2"/>
                </a:solidFill>
                <a:latin typeface="Lato Black"/>
                <a:ea typeface="Lato Black"/>
                <a:cs typeface="Arial"/>
              </a:rPr>
              <a:t>for BPA's mailing list for all things home and building performance, please use the QR Code with your Smartphone!</a:t>
            </a:r>
            <a:endParaRPr lang="en-US" dirty="0">
              <a:solidFill>
                <a:schemeClr val="tx2"/>
              </a:solidFill>
              <a:latin typeface="Lato Black"/>
              <a:ea typeface="Lato Black"/>
              <a:cs typeface="Lato Black"/>
            </a:endParaRPr>
          </a:p>
        </p:txBody>
      </p:sp>
      <p:sp>
        <p:nvSpPr>
          <p:cNvPr id="8" name="TextBox 7">
            <a:extLst>
              <a:ext uri="{FF2B5EF4-FFF2-40B4-BE49-F238E27FC236}">
                <a16:creationId xmlns:a16="http://schemas.microsoft.com/office/drawing/2014/main" id="{1174A702-401F-5CA2-3686-219465E7E798}"/>
              </a:ext>
            </a:extLst>
          </p:cNvPr>
          <p:cNvSpPr txBox="1"/>
          <p:nvPr/>
        </p:nvSpPr>
        <p:spPr>
          <a:xfrm>
            <a:off x="3073827" y="5262563"/>
            <a:ext cx="3744013" cy="276999"/>
          </a:xfrm>
          <a:prstGeom prst="rect">
            <a:avLst/>
          </a:prstGeom>
          <a:noFill/>
        </p:spPr>
        <p:txBody>
          <a:bodyPr wrap="square" lIns="91440" tIns="45720" rIns="91440" bIns="45720" rtlCol="0" anchor="t">
            <a:spAutoFit/>
          </a:bodyPr>
          <a:lstStyle/>
          <a:p>
            <a:pPr algn="ctr"/>
            <a:r>
              <a:rPr lang="en-US" sz="1200" dirty="0">
                <a:solidFill>
                  <a:schemeClr val="accent6"/>
                </a:solidFill>
                <a:latin typeface="Lato Black"/>
                <a:ea typeface="Lato Black"/>
                <a:cs typeface="Arial"/>
              </a:rPr>
              <a:t>www.building-performance.org/membership</a:t>
            </a:r>
          </a:p>
        </p:txBody>
      </p:sp>
    </p:spTree>
    <p:extLst>
      <p:ext uri="{BB962C8B-B14F-4D97-AF65-F5344CB8AC3E}">
        <p14:creationId xmlns:p14="http://schemas.microsoft.com/office/powerpoint/2010/main" val="31926137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0A49A-24D3-C28D-FDE9-A79CFFC17536}"/>
              </a:ext>
            </a:extLst>
          </p:cNvPr>
          <p:cNvSpPr>
            <a:spLocks noGrp="1"/>
          </p:cNvSpPr>
          <p:nvPr>
            <p:ph type="ctrTitle"/>
          </p:nvPr>
        </p:nvSpPr>
        <p:spPr>
          <a:xfrm>
            <a:off x="2530049" y="2652584"/>
            <a:ext cx="5020526" cy="1035912"/>
          </a:xfrm>
        </p:spPr>
        <p:txBody>
          <a:bodyPr/>
          <a:lstStyle/>
          <a:p>
            <a:r>
              <a:rPr lang="en-US" dirty="0"/>
              <a:t>Thank you!</a:t>
            </a:r>
          </a:p>
        </p:txBody>
      </p:sp>
    </p:spTree>
    <p:extLst>
      <p:ext uri="{BB962C8B-B14F-4D97-AF65-F5344CB8AC3E}">
        <p14:creationId xmlns:p14="http://schemas.microsoft.com/office/powerpoint/2010/main" val="30940165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026ED-9311-FCC1-DE51-2957ADE9C826}"/>
              </a:ext>
            </a:extLst>
          </p:cNvPr>
          <p:cNvSpPr>
            <a:spLocks noGrp="1"/>
          </p:cNvSpPr>
          <p:nvPr>
            <p:ph type="ctrTitle"/>
          </p:nvPr>
        </p:nvSpPr>
        <p:spPr>
          <a:xfrm>
            <a:off x="663582" y="2308178"/>
            <a:ext cx="8283125" cy="1898062"/>
          </a:xfrm>
        </p:spPr>
        <p:txBody>
          <a:bodyPr/>
          <a:lstStyle/>
          <a:p>
            <a:pPr>
              <a:lnSpc>
                <a:spcPct val="100000"/>
              </a:lnSpc>
            </a:pPr>
            <a:r>
              <a:rPr lang="en-US" sz="1400" cap="none" dirty="0"/>
              <a:t>The </a:t>
            </a:r>
            <a:r>
              <a:rPr lang="en-US" sz="1400" cap="none" dirty="0">
                <a:solidFill>
                  <a:schemeClr val="accent1"/>
                </a:solidFill>
              </a:rPr>
              <a:t>Building Performance Association (BPA) </a:t>
            </a:r>
            <a:r>
              <a:rPr lang="en-US" sz="1400" cap="none" dirty="0"/>
              <a:t>is a 501(c)6 industry association committed to redefining the industry through advocacy, careers, education, membership, and </a:t>
            </a:r>
            <a:r>
              <a:rPr lang="en-US" sz="1400" cap="none" dirty="0">
                <a:ea typeface="Lato" panose="020F0502020204030203" pitchFamily="34" charset="0"/>
                <a:cs typeface="Lato" panose="020F0502020204030203" pitchFamily="34" charset="0"/>
              </a:rPr>
              <a:t>networking.</a:t>
            </a:r>
            <a:br>
              <a:rPr lang="en-US" sz="1400" cap="none" dirty="0">
                <a:ea typeface="Lato" panose="020F0502020204030203" pitchFamily="34" charset="0"/>
                <a:cs typeface="Lato" panose="020F0502020204030203" pitchFamily="34" charset="0"/>
              </a:rPr>
            </a:br>
            <a:br>
              <a:rPr lang="en-US" sz="1400" cap="none" dirty="0">
                <a:ea typeface="Lato" panose="020F0502020204030203" pitchFamily="34" charset="0"/>
                <a:cs typeface="Lato" panose="020F0502020204030203" pitchFamily="34" charset="0"/>
              </a:rPr>
            </a:br>
            <a:r>
              <a:rPr lang="en-US" sz="1400" cap="none" dirty="0">
                <a:ea typeface="Lato" panose="020F0502020204030203" pitchFamily="34" charset="0"/>
                <a:cs typeface="Lato" panose="020F0502020204030203" pitchFamily="34" charset="0"/>
              </a:rPr>
              <a:t>BPA reaches more than 20,000 individuals and organizations working in contracting services, weatherization, product manufacturing and distribution, program administration, building science, government, and nonprofits.</a:t>
            </a:r>
            <a:endParaRPr lang="en-US" sz="1400" dirty="0"/>
          </a:p>
        </p:txBody>
      </p:sp>
    </p:spTree>
    <p:extLst>
      <p:ext uri="{BB962C8B-B14F-4D97-AF65-F5344CB8AC3E}">
        <p14:creationId xmlns:p14="http://schemas.microsoft.com/office/powerpoint/2010/main" val="13171241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gfa74e99da7_6_64"/>
          <p:cNvSpPr txBox="1">
            <a:spLocks noGrp="1"/>
          </p:cNvSpPr>
          <p:nvPr>
            <p:ph type="title"/>
          </p:nvPr>
        </p:nvSpPr>
        <p:spPr>
          <a:xfrm>
            <a:off x="679179" y="416407"/>
            <a:ext cx="7009401" cy="896276"/>
          </a:xfrm>
          <a:prstGeom prst="rect">
            <a:avLst/>
          </a:prstGeom>
          <a:noFill/>
          <a:ln>
            <a:noFill/>
          </a:ln>
        </p:spPr>
        <p:txBody>
          <a:bodyPr spcFirstLastPara="1" vert="horz" wrap="square" lIns="0" tIns="0" rIns="0" bIns="0" rtlCol="0" anchor="ctr" anchorCtr="0">
            <a:noAutofit/>
          </a:bodyPr>
          <a:lstStyle/>
          <a:p>
            <a:r>
              <a:rPr lang="en-US" sz="2200" dirty="0">
                <a:solidFill>
                  <a:srgbClr val="004063"/>
                </a:solidFill>
                <a:latin typeface="Lato Black (Headings)"/>
                <a:ea typeface="Lato" panose="020F0502020204030203" pitchFamily="34" charset="0"/>
                <a:cs typeface="Lato" panose="020F0502020204030203" pitchFamily="34" charset="0"/>
                <a:sym typeface="Nunito"/>
              </a:rPr>
              <a:t>ENERGY EFFICIENCY WORKFORCE NEEDS</a:t>
            </a:r>
          </a:p>
        </p:txBody>
      </p:sp>
      <p:sp>
        <p:nvSpPr>
          <p:cNvPr id="171" name="Google Shape;171;gfa74e99da7_6_64"/>
          <p:cNvSpPr txBox="1">
            <a:spLocks noGrp="1"/>
          </p:cNvSpPr>
          <p:nvPr>
            <p:ph type="body" idx="1"/>
          </p:nvPr>
        </p:nvSpPr>
        <p:spPr>
          <a:xfrm>
            <a:off x="1053332" y="1585003"/>
            <a:ext cx="7973961" cy="3669141"/>
          </a:xfrm>
          <a:prstGeom prst="rect">
            <a:avLst/>
          </a:prstGeom>
          <a:noFill/>
          <a:ln>
            <a:noFill/>
          </a:ln>
        </p:spPr>
        <p:txBody>
          <a:bodyPr spcFirstLastPara="1" vert="horz" wrap="square" lIns="0" tIns="0" rIns="0" bIns="0" rtlCol="0" anchor="t" anchorCtr="0">
            <a:noAutofit/>
          </a:bodyPr>
          <a:lstStyle/>
          <a:p>
            <a:pPr indent="-357012">
              <a:lnSpc>
                <a:spcPct val="115000"/>
              </a:lnSpc>
              <a:spcBef>
                <a:spcPts val="0"/>
              </a:spcBef>
              <a:buClr>
                <a:schemeClr val="accent1"/>
              </a:buClr>
              <a:buSzPts val="1500"/>
              <a:buChar char="▰"/>
            </a:pPr>
            <a:r>
              <a:rPr lang="en-US" sz="1654" b="1" dirty="0">
                <a:solidFill>
                  <a:schemeClr val="accent1"/>
                </a:solidFill>
                <a:latin typeface="Lato" panose="020F0502020204030203" pitchFamily="34" charset="0"/>
                <a:ea typeface="Lato" panose="020F0502020204030203" pitchFamily="34" charset="0"/>
                <a:cs typeface="Lato" panose="020F0502020204030203" pitchFamily="34" charset="0"/>
                <a:sym typeface="Nunito"/>
              </a:rPr>
              <a:t>West Virginia, Maine, Delaware, Virginia and Kentucky </a:t>
            </a:r>
          </a:p>
          <a:p>
            <a:pPr lvl="1" indent="-357012">
              <a:buClr>
                <a:srgbClr val="225A7C"/>
              </a:buClr>
              <a:buSzPct val="69000"/>
              <a:buChar char="▰"/>
            </a:pPr>
            <a:r>
              <a:rPr lang="en-US" sz="1654" b="1" dirty="0">
                <a:solidFill>
                  <a:srgbClr val="225A7C"/>
                </a:solidFill>
                <a:latin typeface="Lato" panose="020F0502020204030203" pitchFamily="34" charset="0"/>
                <a:ea typeface="Lato" panose="020F0502020204030203" pitchFamily="34" charset="0"/>
                <a:cs typeface="Lato" panose="020F0502020204030203" pitchFamily="34" charset="0"/>
                <a:sym typeface="Nunito"/>
              </a:rPr>
              <a:t>To identify strengths, challenges and needs in workforce development</a:t>
            </a:r>
          </a:p>
          <a:p>
            <a:pPr lvl="1" indent="-357012">
              <a:buClr>
                <a:srgbClr val="225A7C"/>
              </a:buClr>
              <a:buSzPct val="69000"/>
              <a:buChar char="▰"/>
            </a:pPr>
            <a:r>
              <a:rPr lang="en-US" sz="1654" b="1" dirty="0">
                <a:solidFill>
                  <a:srgbClr val="225A7C"/>
                </a:solidFill>
                <a:latin typeface="Lato" panose="020F0502020204030203" pitchFamily="34" charset="0"/>
                <a:ea typeface="Lato" panose="020F0502020204030203" pitchFamily="34" charset="0"/>
                <a:cs typeface="Lato" panose="020F0502020204030203" pitchFamily="34" charset="0"/>
                <a:sym typeface="Nunito"/>
              </a:rPr>
              <a:t>Map the current energy efficiency workforce landscape</a:t>
            </a:r>
          </a:p>
          <a:p>
            <a:pPr lvl="1" indent="-357012">
              <a:buClr>
                <a:srgbClr val="225A7C"/>
              </a:buClr>
              <a:buSzPct val="69000"/>
              <a:buChar char="▰"/>
            </a:pPr>
            <a:r>
              <a:rPr lang="en-US" sz="1654" b="1" dirty="0">
                <a:solidFill>
                  <a:srgbClr val="225A7C"/>
                </a:solidFill>
                <a:latin typeface="Lato" panose="020F0502020204030203" pitchFamily="34" charset="0"/>
                <a:ea typeface="Lato" panose="020F0502020204030203" pitchFamily="34" charset="0"/>
                <a:cs typeface="Lato" panose="020F0502020204030203" pitchFamily="34" charset="0"/>
                <a:sym typeface="Nunito"/>
              </a:rPr>
              <a:t>Provide implementation plans for workforce recommendations</a:t>
            </a:r>
          </a:p>
          <a:p>
            <a:pPr indent="-357012">
              <a:lnSpc>
                <a:spcPct val="115000"/>
              </a:lnSpc>
              <a:spcBef>
                <a:spcPts val="0"/>
              </a:spcBef>
              <a:buClr>
                <a:schemeClr val="accent1"/>
              </a:buClr>
              <a:buSzPts val="1500"/>
              <a:buChar char="▰"/>
            </a:pPr>
            <a:r>
              <a:rPr lang="en-US" sz="1654" b="1" dirty="0">
                <a:solidFill>
                  <a:schemeClr val="accent1"/>
                </a:solidFill>
                <a:latin typeface="Lato" panose="020F0502020204030203" pitchFamily="34" charset="0"/>
                <a:ea typeface="Lato" panose="020F0502020204030203" pitchFamily="34" charset="0"/>
                <a:cs typeface="Lato" panose="020F0502020204030203" pitchFamily="34" charset="0"/>
                <a:sym typeface="Nunito"/>
              </a:rPr>
              <a:t>“Boots on the Ground” involvement</a:t>
            </a:r>
          </a:p>
          <a:p>
            <a:pPr lvl="1" indent="-357012">
              <a:buClr>
                <a:srgbClr val="225A7C"/>
              </a:buClr>
              <a:buSzPct val="69000"/>
              <a:buChar char="▰"/>
            </a:pPr>
            <a:r>
              <a:rPr lang="en-US" sz="1654" b="1" dirty="0">
                <a:solidFill>
                  <a:srgbClr val="225A7C"/>
                </a:solidFill>
                <a:latin typeface="Lato" panose="020F0502020204030203" pitchFamily="34" charset="0"/>
                <a:ea typeface="Lato" panose="020F0502020204030203" pitchFamily="34" charset="0"/>
                <a:cs typeface="Lato" panose="020F0502020204030203" pitchFamily="34" charset="0"/>
                <a:sym typeface="Nunito"/>
              </a:rPr>
              <a:t>BPA sponsors a Maine AmeriCorps VISTA for outreach &amp; engagement</a:t>
            </a:r>
          </a:p>
          <a:p>
            <a:pPr lvl="1" indent="-357012">
              <a:buClr>
                <a:srgbClr val="225A7C"/>
              </a:buClr>
              <a:buSzPct val="69000"/>
              <a:buChar char="▰"/>
            </a:pPr>
            <a:r>
              <a:rPr lang="en-US" sz="1654" b="1" dirty="0">
                <a:solidFill>
                  <a:srgbClr val="225A7C"/>
                </a:solidFill>
                <a:latin typeface="Lato" panose="020F0502020204030203" pitchFamily="34" charset="0"/>
                <a:ea typeface="Lato" panose="020F0502020204030203" pitchFamily="34" charset="0"/>
                <a:cs typeface="Lato" panose="020F0502020204030203" pitchFamily="34" charset="0"/>
                <a:sym typeface="Nunito"/>
              </a:rPr>
              <a:t>Pursuing AmeriCorps members in various states and nationally</a:t>
            </a:r>
          </a:p>
          <a:p>
            <a:pPr indent="-357012">
              <a:lnSpc>
                <a:spcPct val="115000"/>
              </a:lnSpc>
              <a:spcBef>
                <a:spcPts val="0"/>
              </a:spcBef>
              <a:buClr>
                <a:schemeClr val="accent1"/>
              </a:buClr>
              <a:buSzPts val="1500"/>
              <a:buChar char="▰"/>
            </a:pPr>
            <a:r>
              <a:rPr lang="en-US" sz="1654" b="1" dirty="0">
                <a:solidFill>
                  <a:schemeClr val="accent1"/>
                </a:solidFill>
                <a:latin typeface="Lato" panose="020F0502020204030203" pitchFamily="34" charset="0"/>
                <a:ea typeface="Lato" panose="020F0502020204030203" pitchFamily="34" charset="0"/>
                <a:cs typeface="Lato" panose="020F0502020204030203" pitchFamily="34" charset="0"/>
                <a:sym typeface="Nunito"/>
              </a:rPr>
              <a:t>ACE Network Partner for DOL Registered Apprenticeship Programs</a:t>
            </a:r>
          </a:p>
          <a:p>
            <a:pPr lvl="1" indent="-357012">
              <a:buClr>
                <a:srgbClr val="225A7C"/>
              </a:buClr>
              <a:buSzPct val="69000"/>
              <a:buChar char="▰"/>
            </a:pPr>
            <a:r>
              <a:rPr lang="en-US" sz="1654" b="1" dirty="0">
                <a:solidFill>
                  <a:srgbClr val="225A7C"/>
                </a:solidFill>
                <a:latin typeface="Lato" panose="020F0502020204030203" pitchFamily="34" charset="0"/>
                <a:ea typeface="Lato" panose="020F0502020204030203" pitchFamily="34" charset="0"/>
                <a:cs typeface="Lato" panose="020F0502020204030203" pitchFamily="34" charset="0"/>
                <a:sym typeface="Nunito"/>
              </a:rPr>
              <a:t>Provide additional outreach support, technical assistance, and industry engagement in the development of “Energy Specialist” registered apprentices</a:t>
            </a:r>
          </a:p>
        </p:txBody>
      </p:sp>
      <p:sp>
        <p:nvSpPr>
          <p:cNvPr id="2" name="Google Shape;170;gfa74e99da7_6_64">
            <a:extLst>
              <a:ext uri="{FF2B5EF4-FFF2-40B4-BE49-F238E27FC236}">
                <a16:creationId xmlns:a16="http://schemas.microsoft.com/office/drawing/2014/main" id="{0D639EEC-B072-831F-2A39-4FA86F8CDDF0}"/>
              </a:ext>
            </a:extLst>
          </p:cNvPr>
          <p:cNvSpPr txBox="1">
            <a:spLocks/>
          </p:cNvSpPr>
          <p:nvPr/>
        </p:nvSpPr>
        <p:spPr>
          <a:xfrm>
            <a:off x="760301" y="789131"/>
            <a:ext cx="8056782" cy="896276"/>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16577B"/>
              </a:buClr>
              <a:buSzPts val="2800"/>
              <a:buFont typeface="Proxima Nova"/>
              <a:buNone/>
              <a:defRPr sz="2800" b="1" i="0" u="none" strike="noStrike" cap="none">
                <a:solidFill>
                  <a:srgbClr val="16577B"/>
                </a:solidFill>
                <a:highlight>
                  <a:srgbClr val="FFFFFF"/>
                </a:highlight>
                <a:latin typeface="Proxima Nova"/>
                <a:ea typeface="Proxima Nova"/>
                <a:cs typeface="Proxima Nova"/>
                <a:sym typeface="Proxima Nova"/>
              </a:defRPr>
            </a:lvl1pPr>
            <a:lvl2pPr marR="0" lvl="1" algn="l" rtl="0">
              <a:lnSpc>
                <a:spcPct val="90000"/>
              </a:lnSpc>
              <a:spcBef>
                <a:spcPts val="0"/>
              </a:spcBef>
              <a:spcAft>
                <a:spcPts val="0"/>
              </a:spcAft>
              <a:buClr>
                <a:schemeClr val="accent5"/>
              </a:buClr>
              <a:buSzPts val="2000"/>
              <a:buFont typeface="Merriweather"/>
              <a:buNone/>
              <a:defRPr sz="2000" b="1" i="0" u="none" strike="noStrike" cap="none">
                <a:solidFill>
                  <a:schemeClr val="accent5"/>
                </a:solidFill>
                <a:latin typeface="Merriweather"/>
                <a:ea typeface="Merriweather"/>
                <a:cs typeface="Merriweather"/>
                <a:sym typeface="Merriweather"/>
              </a:defRPr>
            </a:lvl2pPr>
            <a:lvl3pPr marR="0" lvl="2" algn="l" rtl="0">
              <a:lnSpc>
                <a:spcPct val="90000"/>
              </a:lnSpc>
              <a:spcBef>
                <a:spcPts val="0"/>
              </a:spcBef>
              <a:spcAft>
                <a:spcPts val="0"/>
              </a:spcAft>
              <a:buClr>
                <a:schemeClr val="accent5"/>
              </a:buClr>
              <a:buSzPts val="2000"/>
              <a:buFont typeface="Merriweather"/>
              <a:buNone/>
              <a:defRPr sz="2000" b="1" i="0" u="none" strike="noStrike" cap="none">
                <a:solidFill>
                  <a:schemeClr val="accent5"/>
                </a:solidFill>
                <a:latin typeface="Merriweather"/>
                <a:ea typeface="Merriweather"/>
                <a:cs typeface="Merriweather"/>
                <a:sym typeface="Merriweather"/>
              </a:defRPr>
            </a:lvl3pPr>
            <a:lvl4pPr marR="0" lvl="3" algn="l" rtl="0">
              <a:lnSpc>
                <a:spcPct val="90000"/>
              </a:lnSpc>
              <a:spcBef>
                <a:spcPts val="0"/>
              </a:spcBef>
              <a:spcAft>
                <a:spcPts val="0"/>
              </a:spcAft>
              <a:buClr>
                <a:schemeClr val="accent5"/>
              </a:buClr>
              <a:buSzPts val="2000"/>
              <a:buFont typeface="Merriweather"/>
              <a:buNone/>
              <a:defRPr sz="2000" b="1" i="0" u="none" strike="noStrike" cap="none">
                <a:solidFill>
                  <a:schemeClr val="accent5"/>
                </a:solidFill>
                <a:latin typeface="Merriweather"/>
                <a:ea typeface="Merriweather"/>
                <a:cs typeface="Merriweather"/>
                <a:sym typeface="Merriweather"/>
              </a:defRPr>
            </a:lvl4pPr>
            <a:lvl5pPr marR="0" lvl="4" algn="l" rtl="0">
              <a:lnSpc>
                <a:spcPct val="90000"/>
              </a:lnSpc>
              <a:spcBef>
                <a:spcPts val="0"/>
              </a:spcBef>
              <a:spcAft>
                <a:spcPts val="0"/>
              </a:spcAft>
              <a:buClr>
                <a:schemeClr val="accent5"/>
              </a:buClr>
              <a:buSzPts val="2000"/>
              <a:buFont typeface="Merriweather"/>
              <a:buNone/>
              <a:defRPr sz="2000" b="1" i="0" u="none" strike="noStrike" cap="none">
                <a:solidFill>
                  <a:schemeClr val="accent5"/>
                </a:solidFill>
                <a:latin typeface="Merriweather"/>
                <a:ea typeface="Merriweather"/>
                <a:cs typeface="Merriweather"/>
                <a:sym typeface="Merriweather"/>
              </a:defRPr>
            </a:lvl5pPr>
            <a:lvl6pPr marR="0" lvl="5" algn="l" rtl="0">
              <a:lnSpc>
                <a:spcPct val="90000"/>
              </a:lnSpc>
              <a:spcBef>
                <a:spcPts val="0"/>
              </a:spcBef>
              <a:spcAft>
                <a:spcPts val="0"/>
              </a:spcAft>
              <a:buClr>
                <a:schemeClr val="accent5"/>
              </a:buClr>
              <a:buSzPts val="2000"/>
              <a:buFont typeface="Merriweather"/>
              <a:buNone/>
              <a:defRPr sz="2000" b="1" i="0" u="none" strike="noStrike" cap="none">
                <a:solidFill>
                  <a:schemeClr val="accent5"/>
                </a:solidFill>
                <a:latin typeface="Merriweather"/>
                <a:ea typeface="Merriweather"/>
                <a:cs typeface="Merriweather"/>
                <a:sym typeface="Merriweather"/>
              </a:defRPr>
            </a:lvl6pPr>
            <a:lvl7pPr marR="0" lvl="6" algn="l" rtl="0">
              <a:lnSpc>
                <a:spcPct val="90000"/>
              </a:lnSpc>
              <a:spcBef>
                <a:spcPts val="0"/>
              </a:spcBef>
              <a:spcAft>
                <a:spcPts val="0"/>
              </a:spcAft>
              <a:buClr>
                <a:schemeClr val="accent5"/>
              </a:buClr>
              <a:buSzPts val="2000"/>
              <a:buFont typeface="Merriweather"/>
              <a:buNone/>
              <a:defRPr sz="2000" b="1" i="0" u="none" strike="noStrike" cap="none">
                <a:solidFill>
                  <a:schemeClr val="accent5"/>
                </a:solidFill>
                <a:latin typeface="Merriweather"/>
                <a:ea typeface="Merriweather"/>
                <a:cs typeface="Merriweather"/>
                <a:sym typeface="Merriweather"/>
              </a:defRPr>
            </a:lvl7pPr>
            <a:lvl8pPr marR="0" lvl="7" algn="l" rtl="0">
              <a:lnSpc>
                <a:spcPct val="90000"/>
              </a:lnSpc>
              <a:spcBef>
                <a:spcPts val="0"/>
              </a:spcBef>
              <a:spcAft>
                <a:spcPts val="0"/>
              </a:spcAft>
              <a:buClr>
                <a:schemeClr val="accent5"/>
              </a:buClr>
              <a:buSzPts val="2000"/>
              <a:buFont typeface="Merriweather"/>
              <a:buNone/>
              <a:defRPr sz="2000" b="1" i="0" u="none" strike="noStrike" cap="none">
                <a:solidFill>
                  <a:schemeClr val="accent5"/>
                </a:solidFill>
                <a:latin typeface="Merriweather"/>
                <a:ea typeface="Merriweather"/>
                <a:cs typeface="Merriweather"/>
                <a:sym typeface="Merriweather"/>
              </a:defRPr>
            </a:lvl8pPr>
            <a:lvl9pPr marR="0" lvl="8" algn="l" rtl="0">
              <a:lnSpc>
                <a:spcPct val="90000"/>
              </a:lnSpc>
              <a:spcBef>
                <a:spcPts val="0"/>
              </a:spcBef>
              <a:spcAft>
                <a:spcPts val="0"/>
              </a:spcAft>
              <a:buClr>
                <a:schemeClr val="accent5"/>
              </a:buClr>
              <a:buSzPts val="2000"/>
              <a:buFont typeface="Merriweather"/>
              <a:buNone/>
              <a:defRPr sz="2000" b="1" i="0" u="none" strike="noStrike" cap="none">
                <a:solidFill>
                  <a:schemeClr val="accent5"/>
                </a:solidFill>
                <a:latin typeface="Merriweather"/>
                <a:ea typeface="Merriweather"/>
                <a:cs typeface="Merriweather"/>
                <a:sym typeface="Merriweather"/>
              </a:defRPr>
            </a:lvl9pPr>
          </a:lstStyle>
          <a:p>
            <a:r>
              <a:rPr lang="en-US" sz="2200" dirty="0">
                <a:solidFill>
                  <a:srgbClr val="004063"/>
                </a:solidFill>
                <a:latin typeface="Lato Black (Headings)"/>
                <a:ea typeface="Lato" panose="020F0502020204030203" pitchFamily="34" charset="0"/>
                <a:cs typeface="Lato" panose="020F0502020204030203" pitchFamily="34" charset="0"/>
                <a:sym typeface="Nunito"/>
              </a:rPr>
              <a:t>BPA NEEDS ASSESSMENT &amp; STAKEHOLDER ENGAGEMENT</a:t>
            </a:r>
          </a:p>
        </p:txBody>
      </p:sp>
      <p:sp>
        <p:nvSpPr>
          <p:cNvPr id="4" name="Slide Number Placeholder 5">
            <a:extLst>
              <a:ext uri="{FF2B5EF4-FFF2-40B4-BE49-F238E27FC236}">
                <a16:creationId xmlns:a16="http://schemas.microsoft.com/office/drawing/2014/main" id="{F2D97E1D-DEC7-60D7-2A3C-36FF5E320830}"/>
              </a:ext>
            </a:extLst>
          </p:cNvPr>
          <p:cNvSpPr txBox="1">
            <a:spLocks/>
          </p:cNvSpPr>
          <p:nvPr/>
        </p:nvSpPr>
        <p:spPr>
          <a:xfrm>
            <a:off x="9573260" y="5215429"/>
            <a:ext cx="467360" cy="301625"/>
          </a:xfrm>
          <a:prstGeom prst="rect">
            <a:avLst/>
          </a:prstGeom>
        </p:spPr>
        <p:txBody>
          <a:bodyPr/>
          <a:lstStyle>
            <a:defPPr>
              <a:defRPr lang="en-US"/>
            </a:defPPr>
            <a:lvl1pPr marL="0" algn="ctr" defTabSz="914400" rtl="0" eaLnBrk="1" latinLnBrk="0" hangingPunct="1">
              <a:defRPr sz="1200"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771BDF8-D4A4-4B93-862A-E82DC966FCBF}" type="slidenum">
              <a:rPr lang="en-US" smtClean="0"/>
              <a:pPr/>
              <a:t>4</a:t>
            </a:fld>
            <a:endParaRPr lang="en-US" dirty="0"/>
          </a:p>
        </p:txBody>
      </p:sp>
    </p:spTree>
    <p:extLst>
      <p:ext uri="{BB962C8B-B14F-4D97-AF65-F5344CB8AC3E}">
        <p14:creationId xmlns:p14="http://schemas.microsoft.com/office/powerpoint/2010/main" val="38728619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5">
            <a:extLst>
              <a:ext uri="{FF2B5EF4-FFF2-40B4-BE49-F238E27FC236}">
                <a16:creationId xmlns:a16="http://schemas.microsoft.com/office/drawing/2014/main" id="{16B875F0-D6D6-1992-47B0-8319DE4DDF56}"/>
              </a:ext>
            </a:extLst>
          </p:cNvPr>
          <p:cNvSpPr>
            <a:spLocks noGrp="1"/>
          </p:cNvSpPr>
          <p:nvPr>
            <p:ph type="title"/>
          </p:nvPr>
        </p:nvSpPr>
        <p:spPr>
          <a:xfrm>
            <a:off x="669471" y="400050"/>
            <a:ext cx="8196943" cy="1036802"/>
          </a:xfrm>
        </p:spPr>
        <p:txBody>
          <a:bodyPr>
            <a:normAutofit fontScale="90000"/>
          </a:bodyPr>
          <a:lstStyle/>
          <a:p>
            <a:r>
              <a:rPr lang="en-US" dirty="0">
                <a:solidFill>
                  <a:srgbClr val="004063"/>
                </a:solidFill>
              </a:rPr>
              <a:t>BPA GOAL: </a:t>
            </a:r>
            <a:br>
              <a:rPr lang="en-US" dirty="0"/>
            </a:br>
            <a:r>
              <a:rPr lang="en-US" dirty="0"/>
              <a:t>CREATE Clear Pathways </a:t>
            </a:r>
            <a:br>
              <a:rPr lang="en-US" dirty="0"/>
            </a:br>
            <a:r>
              <a:rPr lang="en-US" dirty="0">
                <a:solidFill>
                  <a:schemeClr val="accent1"/>
                </a:solidFill>
              </a:rPr>
              <a:t>FOR careers in energy efficiency</a:t>
            </a:r>
          </a:p>
        </p:txBody>
      </p:sp>
      <p:sp>
        <p:nvSpPr>
          <p:cNvPr id="6" name="Slide Number Placeholder 5">
            <a:extLst>
              <a:ext uri="{FF2B5EF4-FFF2-40B4-BE49-F238E27FC236}">
                <a16:creationId xmlns:a16="http://schemas.microsoft.com/office/drawing/2014/main" id="{891EC329-414D-408D-AC56-9B72356DF339}"/>
              </a:ext>
            </a:extLst>
          </p:cNvPr>
          <p:cNvSpPr>
            <a:spLocks noGrp="1"/>
          </p:cNvSpPr>
          <p:nvPr>
            <p:ph type="sldNum" sz="quarter" idx="4"/>
          </p:nvPr>
        </p:nvSpPr>
        <p:spPr>
          <a:xfrm>
            <a:off x="9573260" y="5215429"/>
            <a:ext cx="467360" cy="301625"/>
          </a:xfrm>
        </p:spPr>
        <p:txBody>
          <a:bodyPr/>
          <a:lstStyle>
            <a:lvl1pPr algn="ctr">
              <a:defRPr sz="1200">
                <a:solidFill>
                  <a:schemeClr val="bg1"/>
                </a:solidFill>
                <a:latin typeface="+mj-lt"/>
              </a:defRPr>
            </a:lvl1pPr>
          </a:lstStyle>
          <a:p>
            <a:fld id="{8771BDF8-D4A4-4B93-862A-E82DC966FCBF}" type="slidenum">
              <a:rPr lang="en-US" smtClean="0"/>
              <a:pPr/>
              <a:t>5</a:t>
            </a:fld>
            <a:endParaRPr lang="en-US" dirty="0"/>
          </a:p>
        </p:txBody>
      </p:sp>
      <p:sp>
        <p:nvSpPr>
          <p:cNvPr id="16" name="TextBox 15">
            <a:extLst>
              <a:ext uri="{FF2B5EF4-FFF2-40B4-BE49-F238E27FC236}">
                <a16:creationId xmlns:a16="http://schemas.microsoft.com/office/drawing/2014/main" id="{FD4DBC26-9516-5350-67FB-378B47149859}"/>
              </a:ext>
            </a:extLst>
          </p:cNvPr>
          <p:cNvSpPr txBox="1"/>
          <p:nvPr/>
        </p:nvSpPr>
        <p:spPr>
          <a:xfrm>
            <a:off x="669472" y="1473835"/>
            <a:ext cx="9137468" cy="3585597"/>
          </a:xfrm>
          <a:prstGeom prst="rect">
            <a:avLst/>
          </a:prstGeom>
          <a:noFill/>
        </p:spPr>
        <p:txBody>
          <a:bodyPr wrap="square" rtlCol="0">
            <a:spAutoFit/>
          </a:bodyPr>
          <a:lstStyle/>
          <a:p>
            <a:pPr indent="-357012">
              <a:lnSpc>
                <a:spcPct val="115000"/>
              </a:lnSpc>
              <a:spcBef>
                <a:spcPts val="0"/>
              </a:spcBef>
              <a:buClr>
                <a:srgbClr val="16577B"/>
              </a:buClr>
              <a:buSzPts val="1500"/>
              <a:buChar char="▰"/>
            </a:pPr>
            <a:r>
              <a:rPr lang="en-US" sz="2000" b="1" dirty="0">
                <a:solidFill>
                  <a:srgbClr val="225A7C"/>
                </a:solidFill>
                <a:latin typeface="Lato" panose="020F0502020204030203" pitchFamily="34" charset="0"/>
                <a:ea typeface="Lato" panose="020F0502020204030203" pitchFamily="34" charset="0"/>
                <a:cs typeface="Lato" panose="020F0502020204030203" pitchFamily="34" charset="0"/>
                <a:sym typeface="Nunito"/>
              </a:rPr>
              <a:t>Expand Energy Specialist Registered Apprenticeships</a:t>
            </a:r>
          </a:p>
          <a:p>
            <a:pPr indent="-357012">
              <a:lnSpc>
                <a:spcPct val="115000"/>
              </a:lnSpc>
              <a:spcBef>
                <a:spcPts val="0"/>
              </a:spcBef>
              <a:buClr>
                <a:srgbClr val="16577B"/>
              </a:buClr>
              <a:buSzPts val="1500"/>
              <a:buChar char="▰"/>
            </a:pPr>
            <a:r>
              <a:rPr lang="en-US" sz="2000" b="1" dirty="0">
                <a:solidFill>
                  <a:srgbClr val="225A7C"/>
                </a:solidFill>
                <a:latin typeface="Lato  "/>
              </a:rPr>
              <a:t>Outreach in hard-to-reach communities</a:t>
            </a:r>
          </a:p>
          <a:p>
            <a:pPr indent="-357012">
              <a:lnSpc>
                <a:spcPct val="115000"/>
              </a:lnSpc>
              <a:spcBef>
                <a:spcPts val="0"/>
              </a:spcBef>
              <a:buClr>
                <a:srgbClr val="16577B"/>
              </a:buClr>
              <a:buSzPts val="1500"/>
              <a:buChar char="▰"/>
            </a:pPr>
            <a:r>
              <a:rPr lang="en-US" sz="2000" b="1" dirty="0">
                <a:solidFill>
                  <a:srgbClr val="225A7C"/>
                </a:solidFill>
                <a:latin typeface="Lato  "/>
              </a:rPr>
              <a:t>Exposure at K-12 level</a:t>
            </a:r>
          </a:p>
          <a:p>
            <a:pPr indent="-357012">
              <a:lnSpc>
                <a:spcPct val="115000"/>
              </a:lnSpc>
              <a:spcBef>
                <a:spcPts val="0"/>
              </a:spcBef>
              <a:buClr>
                <a:srgbClr val="16577B"/>
              </a:buClr>
              <a:buSzPts val="1500"/>
              <a:buChar char="▰"/>
            </a:pPr>
            <a:r>
              <a:rPr lang="en-US" sz="2000" b="1" dirty="0">
                <a:solidFill>
                  <a:srgbClr val="225A7C"/>
                </a:solidFill>
                <a:latin typeface="Lato  "/>
              </a:rPr>
              <a:t>Engagement with disadvantaged populations</a:t>
            </a:r>
          </a:p>
          <a:p>
            <a:pPr indent="-357012">
              <a:lnSpc>
                <a:spcPct val="115000"/>
              </a:lnSpc>
              <a:spcBef>
                <a:spcPts val="0"/>
              </a:spcBef>
              <a:buClr>
                <a:srgbClr val="16577B"/>
              </a:buClr>
              <a:buSzPts val="1500"/>
              <a:buChar char="▰"/>
            </a:pPr>
            <a:r>
              <a:rPr lang="en-US" sz="2000" b="1" dirty="0">
                <a:solidFill>
                  <a:srgbClr val="225A7C"/>
                </a:solidFill>
                <a:latin typeface="Lato  "/>
              </a:rPr>
              <a:t>Multiple channels for training opportunities</a:t>
            </a:r>
          </a:p>
          <a:p>
            <a:pPr indent="-357012">
              <a:lnSpc>
                <a:spcPct val="115000"/>
              </a:lnSpc>
              <a:spcBef>
                <a:spcPts val="0"/>
              </a:spcBef>
              <a:buClr>
                <a:srgbClr val="16577B"/>
              </a:buClr>
              <a:buSzPts val="1500"/>
              <a:buChar char="▰"/>
            </a:pPr>
            <a:r>
              <a:rPr lang="en-US" sz="2000" b="1" dirty="0">
                <a:solidFill>
                  <a:srgbClr val="225A7C"/>
                </a:solidFill>
                <a:latin typeface="Lato  "/>
              </a:rPr>
              <a:t>Connecting wrap-around services</a:t>
            </a:r>
          </a:p>
          <a:p>
            <a:pPr indent="-357012">
              <a:lnSpc>
                <a:spcPct val="115000"/>
              </a:lnSpc>
              <a:spcBef>
                <a:spcPts val="0"/>
              </a:spcBef>
              <a:buClr>
                <a:srgbClr val="16577B"/>
              </a:buClr>
              <a:buSzPts val="1500"/>
              <a:buChar char="▰"/>
            </a:pPr>
            <a:r>
              <a:rPr lang="en-US" sz="2000" b="1" dirty="0">
                <a:solidFill>
                  <a:srgbClr val="225A7C"/>
                </a:solidFill>
                <a:latin typeface="Lato  "/>
              </a:rPr>
              <a:t>Defining braided sources of funding </a:t>
            </a:r>
          </a:p>
          <a:p>
            <a:pPr indent="-357012">
              <a:lnSpc>
                <a:spcPct val="115000"/>
              </a:lnSpc>
              <a:spcBef>
                <a:spcPts val="0"/>
              </a:spcBef>
              <a:buClr>
                <a:srgbClr val="16577B"/>
              </a:buClr>
              <a:buSzPts val="1500"/>
              <a:buChar char="▰"/>
            </a:pPr>
            <a:r>
              <a:rPr lang="en-US" sz="2000" b="1" dirty="0">
                <a:solidFill>
                  <a:srgbClr val="225A7C"/>
                </a:solidFill>
                <a:latin typeface="Lato  "/>
              </a:rPr>
              <a:t>Wage progression &amp; Hands-on skills</a:t>
            </a:r>
          </a:p>
          <a:p>
            <a:pPr indent="-357012">
              <a:lnSpc>
                <a:spcPct val="115000"/>
              </a:lnSpc>
              <a:spcBef>
                <a:spcPts val="0"/>
              </a:spcBef>
              <a:buClr>
                <a:srgbClr val="16577B"/>
              </a:buClr>
              <a:buSzPts val="1500"/>
              <a:buChar char="▰"/>
            </a:pPr>
            <a:r>
              <a:rPr lang="en-US" sz="2000" b="1" dirty="0">
                <a:solidFill>
                  <a:srgbClr val="225A7C"/>
                </a:solidFill>
                <a:latin typeface="Lato" panose="020F0502020204030203" pitchFamily="34" charset="0"/>
                <a:ea typeface="Lato" panose="020F0502020204030203" pitchFamily="34" charset="0"/>
                <a:cs typeface="Lato" panose="020F0502020204030203" pitchFamily="34" charset="0"/>
                <a:sym typeface="Nunito"/>
              </a:rPr>
              <a:t>Ensuring equity, diversity and inclusion in career pathways</a:t>
            </a:r>
          </a:p>
          <a:p>
            <a:endParaRPr lang="en-US" sz="2000" b="1" dirty="0">
              <a:solidFill>
                <a:schemeClr val="accent3"/>
              </a:solidFill>
            </a:endParaRPr>
          </a:p>
        </p:txBody>
      </p:sp>
    </p:spTree>
    <p:extLst>
      <p:ext uri="{BB962C8B-B14F-4D97-AF65-F5344CB8AC3E}">
        <p14:creationId xmlns:p14="http://schemas.microsoft.com/office/powerpoint/2010/main" val="1790630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89790-1EE0-EB9C-17BE-632B42BEACA3}"/>
              </a:ext>
            </a:extLst>
          </p:cNvPr>
          <p:cNvSpPr>
            <a:spLocks noGrp="1"/>
          </p:cNvSpPr>
          <p:nvPr>
            <p:ph type="title"/>
          </p:nvPr>
        </p:nvSpPr>
        <p:spPr>
          <a:xfrm>
            <a:off x="343626" y="749706"/>
            <a:ext cx="9393370" cy="631384"/>
          </a:xfrm>
        </p:spPr>
        <p:txBody>
          <a:bodyPr/>
          <a:lstStyle/>
          <a:p>
            <a:r>
              <a:rPr lang="en-US" dirty="0">
                <a:solidFill>
                  <a:srgbClr val="004063"/>
                </a:solidFill>
              </a:rPr>
              <a:t>Objectives</a:t>
            </a:r>
          </a:p>
        </p:txBody>
      </p:sp>
      <p:sp>
        <p:nvSpPr>
          <p:cNvPr id="3" name="Text Placeholder 2">
            <a:extLst>
              <a:ext uri="{FF2B5EF4-FFF2-40B4-BE49-F238E27FC236}">
                <a16:creationId xmlns:a16="http://schemas.microsoft.com/office/drawing/2014/main" id="{DA61EDF8-2DAE-9016-932F-E45545157237}"/>
              </a:ext>
            </a:extLst>
          </p:cNvPr>
          <p:cNvSpPr>
            <a:spLocks noGrp="1"/>
          </p:cNvSpPr>
          <p:nvPr>
            <p:ph type="body" idx="1"/>
          </p:nvPr>
        </p:nvSpPr>
        <p:spPr>
          <a:xfrm>
            <a:off x="1066481" y="1498463"/>
            <a:ext cx="7947661" cy="2863190"/>
          </a:xfrm>
        </p:spPr>
        <p:txBody>
          <a:bodyPr/>
          <a:lstStyle/>
          <a:p>
            <a:pPr>
              <a:buFont typeface="Wingdings" panose="05000000000000000000" pitchFamily="2" charset="2"/>
              <a:buChar char="q"/>
            </a:pPr>
            <a:r>
              <a:rPr lang="en-US" sz="2000" b="1" dirty="0">
                <a:solidFill>
                  <a:srgbClr val="004063"/>
                </a:solidFill>
                <a:latin typeface="Lato  "/>
              </a:rPr>
              <a:t>Provide a high-level overview of AmeriCorps State/National Programming</a:t>
            </a:r>
          </a:p>
          <a:p>
            <a:pPr>
              <a:buFont typeface="Wingdings" panose="05000000000000000000" pitchFamily="2" charset="2"/>
              <a:buChar char="q"/>
            </a:pPr>
            <a:r>
              <a:rPr lang="en-US" sz="2000" b="1" dirty="0">
                <a:solidFill>
                  <a:srgbClr val="004063"/>
                </a:solidFill>
                <a:latin typeface="Lato  "/>
              </a:rPr>
              <a:t>Paint a picture of how AmeriCorps resources can be leveraged to help advance priorities areas for weatherization/clean energy stakeholders</a:t>
            </a:r>
          </a:p>
          <a:p>
            <a:pPr>
              <a:buFont typeface="Wingdings" panose="05000000000000000000" pitchFamily="2" charset="2"/>
              <a:buChar char="q"/>
            </a:pPr>
            <a:r>
              <a:rPr lang="en-US" sz="2000" b="1" dirty="0">
                <a:solidFill>
                  <a:srgbClr val="004063"/>
                </a:solidFill>
                <a:latin typeface="Lato  "/>
              </a:rPr>
              <a:t>Discuss opportunities to host AmeriCorps members through a national program that BPA hopes to launch in 2024</a:t>
            </a:r>
          </a:p>
        </p:txBody>
      </p:sp>
      <p:sp>
        <p:nvSpPr>
          <p:cNvPr id="5" name="Slide Number Placeholder 5">
            <a:extLst>
              <a:ext uri="{FF2B5EF4-FFF2-40B4-BE49-F238E27FC236}">
                <a16:creationId xmlns:a16="http://schemas.microsoft.com/office/drawing/2014/main" id="{4B87979E-5B1E-6CFA-7CCB-0C2418F26B42}"/>
              </a:ext>
            </a:extLst>
          </p:cNvPr>
          <p:cNvSpPr txBox="1">
            <a:spLocks/>
          </p:cNvSpPr>
          <p:nvPr/>
        </p:nvSpPr>
        <p:spPr>
          <a:xfrm>
            <a:off x="9573260" y="5215429"/>
            <a:ext cx="467360" cy="301625"/>
          </a:xfrm>
          <a:prstGeom prst="rect">
            <a:avLst/>
          </a:prstGeom>
        </p:spPr>
        <p:txBody>
          <a:bodyPr/>
          <a:lstStyle>
            <a:defPPr>
              <a:defRPr lang="en-US"/>
            </a:defPPr>
            <a:lvl1pPr marL="0" algn="ctr" defTabSz="914400" rtl="0" eaLnBrk="1" latinLnBrk="0" hangingPunct="1">
              <a:defRPr sz="1200"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771BDF8-D4A4-4B93-862A-E82DC966FCBF}" type="slidenum">
              <a:rPr lang="en-US" smtClean="0"/>
              <a:pPr/>
              <a:t>6</a:t>
            </a:fld>
            <a:endParaRPr lang="en-US" dirty="0"/>
          </a:p>
        </p:txBody>
      </p:sp>
    </p:spTree>
    <p:extLst>
      <p:ext uri="{BB962C8B-B14F-4D97-AF65-F5344CB8AC3E}">
        <p14:creationId xmlns:p14="http://schemas.microsoft.com/office/powerpoint/2010/main" val="21248451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pic>
        <p:nvPicPr>
          <p:cNvPr id="171" name="Google Shape;171;p2"/>
          <p:cNvPicPr preferRelativeResize="0"/>
          <p:nvPr/>
        </p:nvPicPr>
        <p:blipFill rotWithShape="1">
          <a:blip r:embed="rId3">
            <a:alphaModFix/>
          </a:blip>
          <a:srcRect/>
          <a:stretch/>
        </p:blipFill>
        <p:spPr>
          <a:xfrm>
            <a:off x="-12430" y="1470135"/>
            <a:ext cx="10080625" cy="4200260"/>
          </a:xfrm>
          <a:prstGeom prst="rect">
            <a:avLst/>
          </a:prstGeom>
          <a:noFill/>
          <a:ln>
            <a:noFill/>
          </a:ln>
        </p:spPr>
      </p:pic>
      <p:sp>
        <p:nvSpPr>
          <p:cNvPr id="172" name="Google Shape;172;p2"/>
          <p:cNvSpPr/>
          <p:nvPr/>
        </p:nvSpPr>
        <p:spPr>
          <a:xfrm>
            <a:off x="-1" y="99"/>
            <a:ext cx="10080625" cy="1629172"/>
          </a:xfrm>
          <a:prstGeom prst="rect">
            <a:avLst/>
          </a:prstGeom>
          <a:solidFill>
            <a:srgbClr val="DE572F"/>
          </a:solidFill>
          <a:ln>
            <a:noFill/>
          </a:ln>
        </p:spPr>
        <p:txBody>
          <a:bodyPr spcFirstLastPara="1" wrap="square" lIns="100790" tIns="100790" rIns="100790" bIns="100790" anchor="ctr" anchorCtr="0">
            <a:noAutofit/>
          </a:bodyPr>
          <a:lstStyle/>
          <a:p>
            <a:pPr>
              <a:buClr>
                <a:srgbClr val="000000"/>
              </a:buClr>
              <a:buSzPts val="1400"/>
            </a:pPr>
            <a:endParaRPr sz="1543">
              <a:solidFill>
                <a:srgbClr val="000000"/>
              </a:solidFill>
              <a:latin typeface="Arial"/>
              <a:ea typeface="Arial"/>
              <a:cs typeface="Arial"/>
              <a:sym typeface="Arial"/>
            </a:endParaRPr>
          </a:p>
        </p:txBody>
      </p:sp>
      <p:pic>
        <p:nvPicPr>
          <p:cNvPr id="173" name="Google Shape;173;p2"/>
          <p:cNvPicPr preferRelativeResize="0"/>
          <p:nvPr/>
        </p:nvPicPr>
        <p:blipFill rotWithShape="1">
          <a:blip r:embed="rId4">
            <a:alphaModFix/>
          </a:blip>
          <a:srcRect/>
          <a:stretch/>
        </p:blipFill>
        <p:spPr>
          <a:xfrm>
            <a:off x="132843" y="99"/>
            <a:ext cx="4907471" cy="1954808"/>
          </a:xfrm>
          <a:prstGeom prst="rect">
            <a:avLst/>
          </a:prstGeom>
          <a:noFill/>
          <a:ln>
            <a:noFill/>
          </a:ln>
        </p:spPr>
      </p:pic>
      <p:sp>
        <p:nvSpPr>
          <p:cNvPr id="174" name="Google Shape;174;p2"/>
          <p:cNvSpPr txBox="1"/>
          <p:nvPr/>
        </p:nvSpPr>
        <p:spPr>
          <a:xfrm>
            <a:off x="3514962" y="215569"/>
            <a:ext cx="6272609" cy="1038490"/>
          </a:xfrm>
          <a:prstGeom prst="rect">
            <a:avLst/>
          </a:prstGeom>
          <a:noFill/>
          <a:ln>
            <a:noFill/>
          </a:ln>
        </p:spPr>
        <p:txBody>
          <a:bodyPr spcFirstLastPara="1" wrap="square" lIns="100790" tIns="100790" rIns="100790" bIns="100790" anchor="t" anchorCtr="0">
            <a:noAutofit/>
          </a:bodyPr>
          <a:lstStyle/>
          <a:p>
            <a:pPr>
              <a:lnSpc>
                <a:spcPct val="115000"/>
              </a:lnSpc>
              <a:buClr>
                <a:schemeClr val="dk1"/>
              </a:buClr>
              <a:buSzPts val="1100"/>
            </a:pPr>
            <a:r>
              <a:rPr lang="en" sz="1984">
                <a:solidFill>
                  <a:srgbClr val="FFFFFF"/>
                </a:solidFill>
                <a:latin typeface="Avenir"/>
                <a:ea typeface="Avenir"/>
                <a:cs typeface="Avenir"/>
                <a:sym typeface="Avenir"/>
              </a:rPr>
              <a:t>To make a year of paid, full-time service — a service year — a common expectation and opportunity for all young Americans.</a:t>
            </a:r>
            <a:endParaRPr sz="1984">
              <a:solidFill>
                <a:srgbClr val="FFFFFF"/>
              </a:solidFill>
              <a:latin typeface="Arial"/>
              <a:ea typeface="Arial"/>
              <a:cs typeface="Arial"/>
              <a:sym typeface="Arial"/>
            </a:endParaRPr>
          </a:p>
        </p:txBody>
      </p:sp>
      <p:sp>
        <p:nvSpPr>
          <p:cNvPr id="175" name="Google Shape;175;p2"/>
          <p:cNvSpPr/>
          <p:nvPr/>
        </p:nvSpPr>
        <p:spPr>
          <a:xfrm>
            <a:off x="268193" y="4033782"/>
            <a:ext cx="9519378" cy="1310680"/>
          </a:xfrm>
          <a:prstGeom prst="rect">
            <a:avLst/>
          </a:prstGeom>
          <a:noFill/>
          <a:ln>
            <a:noFill/>
          </a:ln>
          <a:effectLst>
            <a:outerShdw blurRad="57150" dist="19050" dir="5400000" algn="bl" rotWithShape="0">
              <a:srgbClr val="000000">
                <a:alpha val="67843"/>
              </a:srgbClr>
            </a:outerShdw>
          </a:effectLst>
        </p:spPr>
        <p:txBody>
          <a:bodyPr spcFirstLastPara="1" wrap="square" lIns="100790" tIns="100790" rIns="100790" bIns="100790" anchor="ctr" anchorCtr="0">
            <a:noAutofit/>
          </a:bodyPr>
          <a:lstStyle/>
          <a:p>
            <a:pPr>
              <a:buClr>
                <a:srgbClr val="000000"/>
              </a:buClr>
              <a:buSzPts val="1400"/>
            </a:pPr>
            <a:endParaRPr sz="1543">
              <a:solidFill>
                <a:srgbClr val="000000"/>
              </a:solidFill>
              <a:latin typeface="Arial"/>
              <a:ea typeface="Arial"/>
              <a:cs typeface="Arial"/>
              <a:sym typeface="Arial"/>
            </a:endParaRPr>
          </a:p>
        </p:txBody>
      </p:sp>
      <p:sp>
        <p:nvSpPr>
          <p:cNvPr id="176" name="Google Shape;176;p2"/>
          <p:cNvSpPr txBox="1"/>
          <p:nvPr/>
        </p:nvSpPr>
        <p:spPr>
          <a:xfrm>
            <a:off x="343627" y="3686021"/>
            <a:ext cx="2524125" cy="1104635"/>
          </a:xfrm>
          <a:prstGeom prst="rect">
            <a:avLst/>
          </a:prstGeom>
          <a:noFill/>
          <a:ln>
            <a:noFill/>
          </a:ln>
        </p:spPr>
        <p:txBody>
          <a:bodyPr spcFirstLastPara="1" wrap="square" lIns="100790" tIns="100790" rIns="100790" bIns="100790" anchor="t" anchorCtr="0">
            <a:noAutofit/>
          </a:bodyPr>
          <a:lstStyle/>
          <a:p>
            <a:pPr>
              <a:lnSpc>
                <a:spcPct val="115000"/>
              </a:lnSpc>
              <a:buClr>
                <a:srgbClr val="000000"/>
              </a:buClr>
              <a:buSzPts val="1800"/>
            </a:pPr>
            <a:r>
              <a:rPr lang="en" sz="1984" b="1">
                <a:solidFill>
                  <a:schemeClr val="accent6"/>
                </a:solidFill>
                <a:latin typeface="Avenir"/>
                <a:ea typeface="Avenir"/>
                <a:cs typeface="Avenir"/>
                <a:sym typeface="Avenir"/>
              </a:rPr>
              <a:t>EXPANSION: </a:t>
            </a:r>
            <a:r>
              <a:rPr lang="en" sz="1984">
                <a:solidFill>
                  <a:schemeClr val="accent6"/>
                </a:solidFill>
                <a:latin typeface="Avenir"/>
                <a:ea typeface="Avenir"/>
                <a:cs typeface="Avenir"/>
                <a:sym typeface="Avenir"/>
              </a:rPr>
              <a:t> </a:t>
            </a:r>
            <a:r>
              <a:rPr lang="en" sz="1213">
                <a:solidFill>
                  <a:schemeClr val="dk1"/>
                </a:solidFill>
                <a:latin typeface="Avenir"/>
                <a:ea typeface="Avenir"/>
                <a:cs typeface="Avenir"/>
                <a:sym typeface="Avenir"/>
              </a:rPr>
              <a:t>	</a:t>
            </a:r>
            <a:endParaRPr sz="1213">
              <a:solidFill>
                <a:schemeClr val="dk1"/>
              </a:solidFill>
              <a:latin typeface="Avenir"/>
              <a:ea typeface="Avenir"/>
              <a:cs typeface="Avenir"/>
              <a:sym typeface="Avenir"/>
            </a:endParaRPr>
          </a:p>
          <a:p>
            <a:pPr>
              <a:lnSpc>
                <a:spcPct val="115000"/>
              </a:lnSpc>
              <a:buClr>
                <a:srgbClr val="000000"/>
              </a:buClr>
              <a:buSzPts val="1300"/>
            </a:pPr>
            <a:r>
              <a:rPr lang="en" sz="1433">
                <a:solidFill>
                  <a:srgbClr val="FFFFFF"/>
                </a:solidFill>
                <a:latin typeface="Avenir"/>
                <a:ea typeface="Avenir"/>
                <a:cs typeface="Avenir"/>
                <a:sym typeface="Avenir"/>
              </a:rPr>
              <a:t>Build support from external stakeholders to make the recent expansions of national service successful in a new era.</a:t>
            </a:r>
            <a:endParaRPr sz="1433">
              <a:solidFill>
                <a:srgbClr val="FFFFFF"/>
              </a:solidFill>
              <a:latin typeface="Avenir"/>
              <a:ea typeface="Avenir"/>
              <a:cs typeface="Avenir"/>
              <a:sym typeface="Avenir"/>
            </a:endParaRPr>
          </a:p>
          <a:p>
            <a:pPr>
              <a:buClr>
                <a:srgbClr val="000000"/>
              </a:buClr>
              <a:buSzPts val="1400"/>
            </a:pPr>
            <a:endParaRPr sz="1543">
              <a:solidFill>
                <a:srgbClr val="000000"/>
              </a:solidFill>
              <a:latin typeface="Arial"/>
              <a:ea typeface="Arial"/>
              <a:cs typeface="Arial"/>
              <a:sym typeface="Arial"/>
            </a:endParaRPr>
          </a:p>
        </p:txBody>
      </p:sp>
      <p:sp>
        <p:nvSpPr>
          <p:cNvPr id="177" name="Google Shape;177;p2"/>
          <p:cNvSpPr txBox="1"/>
          <p:nvPr/>
        </p:nvSpPr>
        <p:spPr>
          <a:xfrm>
            <a:off x="3514962" y="3686021"/>
            <a:ext cx="3226924" cy="1104635"/>
          </a:xfrm>
          <a:prstGeom prst="rect">
            <a:avLst/>
          </a:prstGeom>
          <a:noFill/>
          <a:ln>
            <a:noFill/>
          </a:ln>
        </p:spPr>
        <p:txBody>
          <a:bodyPr spcFirstLastPara="1" wrap="square" lIns="100790" tIns="100790" rIns="100790" bIns="100790" anchor="t" anchorCtr="0">
            <a:noAutofit/>
          </a:bodyPr>
          <a:lstStyle/>
          <a:p>
            <a:pPr>
              <a:lnSpc>
                <a:spcPct val="115000"/>
              </a:lnSpc>
              <a:buClr>
                <a:srgbClr val="000000"/>
              </a:buClr>
              <a:buSzPts val="1800"/>
            </a:pPr>
            <a:r>
              <a:rPr lang="en" sz="1984" b="1">
                <a:solidFill>
                  <a:schemeClr val="accent6"/>
                </a:solidFill>
                <a:latin typeface="Avenir"/>
                <a:ea typeface="Avenir"/>
                <a:cs typeface="Avenir"/>
                <a:sym typeface="Avenir"/>
              </a:rPr>
              <a:t>RECRUITMENT</a:t>
            </a:r>
            <a:r>
              <a:rPr lang="en" sz="1984" b="1">
                <a:solidFill>
                  <a:srgbClr val="DE572F"/>
                </a:solidFill>
                <a:latin typeface="Avenir"/>
                <a:ea typeface="Avenir"/>
                <a:cs typeface="Avenir"/>
                <a:sym typeface="Avenir"/>
              </a:rPr>
              <a:t>:</a:t>
            </a:r>
            <a:endParaRPr sz="1984">
              <a:solidFill>
                <a:srgbClr val="DE572F"/>
              </a:solidFill>
              <a:latin typeface="Avenir"/>
              <a:ea typeface="Avenir"/>
              <a:cs typeface="Avenir"/>
              <a:sym typeface="Avenir"/>
            </a:endParaRPr>
          </a:p>
          <a:p>
            <a:pPr>
              <a:lnSpc>
                <a:spcPct val="115000"/>
              </a:lnSpc>
              <a:buClr>
                <a:srgbClr val="000000"/>
              </a:buClr>
              <a:buSzPts val="1300"/>
            </a:pPr>
            <a:r>
              <a:rPr lang="en" sz="1433">
                <a:solidFill>
                  <a:schemeClr val="lt1"/>
                </a:solidFill>
                <a:latin typeface="Avenir"/>
                <a:ea typeface="Avenir"/>
                <a:cs typeface="Avenir"/>
                <a:sym typeface="Avenir"/>
              </a:rPr>
              <a:t>Bring the next generation of youth into national service, modernize their experience using ServiceYear.org, and align the field around shared recruitment efforts and systems.</a:t>
            </a:r>
            <a:endParaRPr sz="1433">
              <a:solidFill>
                <a:srgbClr val="FFFFFF"/>
              </a:solidFill>
              <a:latin typeface="Avenir"/>
              <a:ea typeface="Avenir"/>
              <a:cs typeface="Avenir"/>
              <a:sym typeface="Avenir"/>
            </a:endParaRPr>
          </a:p>
          <a:p>
            <a:pPr>
              <a:buClr>
                <a:srgbClr val="000000"/>
              </a:buClr>
              <a:buSzPts val="1400"/>
            </a:pPr>
            <a:endParaRPr sz="1543">
              <a:solidFill>
                <a:srgbClr val="000000"/>
              </a:solidFill>
              <a:latin typeface="Arial"/>
              <a:ea typeface="Arial"/>
              <a:cs typeface="Arial"/>
              <a:sym typeface="Arial"/>
            </a:endParaRPr>
          </a:p>
        </p:txBody>
      </p:sp>
      <p:sp>
        <p:nvSpPr>
          <p:cNvPr id="178" name="Google Shape;178;p2"/>
          <p:cNvSpPr txBox="1"/>
          <p:nvPr/>
        </p:nvSpPr>
        <p:spPr>
          <a:xfrm>
            <a:off x="7110952" y="3686021"/>
            <a:ext cx="2524125" cy="1310680"/>
          </a:xfrm>
          <a:prstGeom prst="rect">
            <a:avLst/>
          </a:prstGeom>
          <a:noFill/>
          <a:ln>
            <a:noFill/>
          </a:ln>
        </p:spPr>
        <p:txBody>
          <a:bodyPr spcFirstLastPara="1" wrap="square" lIns="100790" tIns="100790" rIns="100790" bIns="100790" anchor="t" anchorCtr="0">
            <a:noAutofit/>
          </a:bodyPr>
          <a:lstStyle/>
          <a:p>
            <a:pPr>
              <a:lnSpc>
                <a:spcPct val="115000"/>
              </a:lnSpc>
              <a:buClr>
                <a:srgbClr val="000000"/>
              </a:buClr>
              <a:buSzPts val="1800"/>
            </a:pPr>
            <a:r>
              <a:rPr lang="en" sz="1984" b="1">
                <a:solidFill>
                  <a:schemeClr val="accent6"/>
                </a:solidFill>
                <a:latin typeface="Avenir"/>
                <a:ea typeface="Avenir"/>
                <a:cs typeface="Avenir"/>
                <a:sym typeface="Avenir"/>
              </a:rPr>
              <a:t>IMPACT:</a:t>
            </a:r>
            <a:endParaRPr sz="1984">
              <a:solidFill>
                <a:schemeClr val="accent6"/>
              </a:solidFill>
              <a:latin typeface="Avenir"/>
              <a:ea typeface="Avenir"/>
              <a:cs typeface="Avenir"/>
              <a:sym typeface="Avenir"/>
            </a:endParaRPr>
          </a:p>
          <a:p>
            <a:pPr>
              <a:lnSpc>
                <a:spcPct val="115000"/>
              </a:lnSpc>
              <a:buClr>
                <a:srgbClr val="000000"/>
              </a:buClr>
              <a:buSzPts val="1300"/>
            </a:pPr>
            <a:r>
              <a:rPr lang="en" sz="1433">
                <a:solidFill>
                  <a:schemeClr val="lt1"/>
                </a:solidFill>
                <a:latin typeface="Avenir"/>
                <a:ea typeface="Avenir"/>
                <a:cs typeface="Avenir"/>
                <a:sym typeface="Avenir"/>
              </a:rPr>
              <a:t>Foster collaborative approaches to demonstrate the impact of service years by lifting up exemplary programs and communities.</a:t>
            </a:r>
            <a:endParaRPr sz="1433">
              <a:solidFill>
                <a:schemeClr val="lt1"/>
              </a:solidFill>
              <a:latin typeface="Avenir"/>
              <a:ea typeface="Avenir"/>
              <a:cs typeface="Avenir"/>
              <a:sym typeface="Avenir"/>
            </a:endParaRPr>
          </a:p>
        </p:txBody>
      </p:sp>
      <p:sp>
        <p:nvSpPr>
          <p:cNvPr id="179" name="Google Shape;179;p2"/>
          <p:cNvSpPr/>
          <p:nvPr/>
        </p:nvSpPr>
        <p:spPr>
          <a:xfrm>
            <a:off x="268193" y="3286693"/>
            <a:ext cx="3053622" cy="747117"/>
          </a:xfrm>
          <a:prstGeom prst="rect">
            <a:avLst/>
          </a:prstGeom>
          <a:noFill/>
          <a:ln>
            <a:noFill/>
          </a:ln>
        </p:spPr>
        <p:txBody>
          <a:bodyPr spcFirstLastPara="1" wrap="square" lIns="100790" tIns="100790" rIns="100790" bIns="100790" anchor="ctr" anchorCtr="0">
            <a:noAutofit/>
          </a:bodyPr>
          <a:lstStyle/>
          <a:p>
            <a:pPr>
              <a:buClr>
                <a:srgbClr val="000000"/>
              </a:buClr>
              <a:buSzPts val="1400"/>
            </a:pPr>
            <a:endParaRPr sz="1543">
              <a:solidFill>
                <a:schemeClr val="accent1"/>
              </a:solidFill>
              <a:latin typeface="Arial"/>
              <a:ea typeface="Arial"/>
              <a:cs typeface="Arial"/>
              <a:sym typeface="Arial"/>
            </a:endParaRPr>
          </a:p>
        </p:txBody>
      </p:sp>
      <p:pic>
        <p:nvPicPr>
          <p:cNvPr id="180" name="Google Shape;180;p2"/>
          <p:cNvPicPr preferRelativeResize="0"/>
          <p:nvPr/>
        </p:nvPicPr>
        <p:blipFill rotWithShape="1">
          <a:blip r:embed="rId5">
            <a:alphaModFix/>
          </a:blip>
          <a:srcRect b="45998"/>
          <a:stretch/>
        </p:blipFill>
        <p:spPr>
          <a:xfrm>
            <a:off x="132842" y="3227738"/>
            <a:ext cx="2675434" cy="575524"/>
          </a:xfrm>
          <a:prstGeom prst="rect">
            <a:avLst/>
          </a:prstGeom>
          <a:noFill/>
          <a:ln>
            <a:noFill/>
          </a:ln>
        </p:spPr>
      </p:pic>
      <p:sp>
        <p:nvSpPr>
          <p:cNvPr id="2" name="Slide Number Placeholder 5">
            <a:extLst>
              <a:ext uri="{FF2B5EF4-FFF2-40B4-BE49-F238E27FC236}">
                <a16:creationId xmlns:a16="http://schemas.microsoft.com/office/drawing/2014/main" id="{ED0FAF75-9178-D4AD-CDE1-E19DCD7A1D06}"/>
              </a:ext>
            </a:extLst>
          </p:cNvPr>
          <p:cNvSpPr txBox="1">
            <a:spLocks/>
          </p:cNvSpPr>
          <p:nvPr/>
        </p:nvSpPr>
        <p:spPr>
          <a:xfrm>
            <a:off x="9573260" y="5215429"/>
            <a:ext cx="467360" cy="301625"/>
          </a:xfrm>
          <a:prstGeom prst="rect">
            <a:avLst/>
          </a:prstGeom>
        </p:spPr>
        <p:txBody>
          <a:bodyPr/>
          <a:lstStyle>
            <a:defPPr>
              <a:defRPr lang="en-US"/>
            </a:defPPr>
            <a:lvl1pPr marL="0" algn="ctr" defTabSz="914400" rtl="0" eaLnBrk="1" latinLnBrk="0" hangingPunct="1">
              <a:defRPr sz="1200"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771BDF8-D4A4-4B93-862A-E82DC966FCBF}" type="slidenum">
              <a:rPr lang="en-US" smtClean="0"/>
              <a:pPr/>
              <a:t>7</a:t>
            </a:fld>
            <a:endParaRPr lang="en-US" dirty="0"/>
          </a:p>
        </p:txBody>
      </p:sp>
    </p:spTree>
    <p:extLst>
      <p:ext uri="{BB962C8B-B14F-4D97-AF65-F5344CB8AC3E}">
        <p14:creationId xmlns:p14="http://schemas.microsoft.com/office/powerpoint/2010/main" val="29259277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C6FBB-8C6F-B8F2-D07C-45134DE50B69}"/>
              </a:ext>
            </a:extLst>
          </p:cNvPr>
          <p:cNvSpPr>
            <a:spLocks noGrp="1"/>
          </p:cNvSpPr>
          <p:nvPr>
            <p:ph type="title"/>
          </p:nvPr>
        </p:nvSpPr>
        <p:spPr>
          <a:xfrm>
            <a:off x="343628" y="283964"/>
            <a:ext cx="9393370" cy="631384"/>
          </a:xfrm>
        </p:spPr>
        <p:txBody>
          <a:bodyPr/>
          <a:lstStyle/>
          <a:p>
            <a:r>
              <a:rPr lang="en-US" dirty="0">
                <a:solidFill>
                  <a:srgbClr val="004063"/>
                </a:solidFill>
              </a:rPr>
              <a:t>AmeriCorps State/Nation</a:t>
            </a:r>
          </a:p>
        </p:txBody>
      </p:sp>
      <p:sp>
        <p:nvSpPr>
          <p:cNvPr id="3" name="Text Placeholder 2">
            <a:extLst>
              <a:ext uri="{FF2B5EF4-FFF2-40B4-BE49-F238E27FC236}">
                <a16:creationId xmlns:a16="http://schemas.microsoft.com/office/drawing/2014/main" id="{39DD220A-F3D0-686B-32F3-4DFAB4AE9022}"/>
              </a:ext>
            </a:extLst>
          </p:cNvPr>
          <p:cNvSpPr>
            <a:spLocks noGrp="1"/>
          </p:cNvSpPr>
          <p:nvPr>
            <p:ph type="body" idx="1"/>
          </p:nvPr>
        </p:nvSpPr>
        <p:spPr>
          <a:xfrm>
            <a:off x="605472" y="859088"/>
            <a:ext cx="8869680" cy="4093912"/>
          </a:xfrm>
        </p:spPr>
        <p:txBody>
          <a:bodyPr/>
          <a:lstStyle/>
          <a:p>
            <a:pPr>
              <a:spcBef>
                <a:spcPts val="1102"/>
              </a:spcBef>
            </a:pPr>
            <a:r>
              <a:rPr lang="en-US" sz="2000" b="1" dirty="0">
                <a:solidFill>
                  <a:srgbClr val="225A7C"/>
                </a:solidFill>
                <a:latin typeface="Lato  "/>
              </a:rPr>
              <a:t>AmeriCorps: A paid opportunity to develop real-world skills through hands-on service that seeks to address some of our nation’s greatest challenges</a:t>
            </a:r>
          </a:p>
          <a:p>
            <a:pPr lvl="1">
              <a:spcBef>
                <a:spcPts val="1102"/>
              </a:spcBef>
              <a:buFont typeface="Courier New" panose="02070309020205020404" pitchFamily="49" charset="0"/>
              <a:buChar char="o"/>
            </a:pPr>
            <a:r>
              <a:rPr lang="en-US" sz="2000" b="1" dirty="0">
                <a:solidFill>
                  <a:schemeClr val="accent1"/>
                </a:solidFill>
                <a:latin typeface="Lato  "/>
              </a:rPr>
              <a:t>Win: Program participant or “corps member”</a:t>
            </a:r>
          </a:p>
          <a:p>
            <a:pPr lvl="1">
              <a:spcBef>
                <a:spcPts val="1102"/>
              </a:spcBef>
              <a:buFont typeface="Courier New" panose="02070309020205020404" pitchFamily="49" charset="0"/>
              <a:buChar char="o"/>
            </a:pPr>
            <a:r>
              <a:rPr lang="en-US" sz="2000" b="1" dirty="0">
                <a:solidFill>
                  <a:schemeClr val="accent1"/>
                </a:solidFill>
                <a:latin typeface="Lato  "/>
              </a:rPr>
              <a:t>Win: Community being served </a:t>
            </a:r>
          </a:p>
          <a:p>
            <a:pPr lvl="1">
              <a:spcBef>
                <a:spcPts val="1102"/>
              </a:spcBef>
              <a:buFont typeface="Courier New" panose="02070309020205020404" pitchFamily="49" charset="0"/>
              <a:buChar char="o"/>
            </a:pPr>
            <a:r>
              <a:rPr lang="en-US" sz="2000" b="1" dirty="0">
                <a:solidFill>
                  <a:schemeClr val="accent1"/>
                </a:solidFill>
                <a:latin typeface="Lato  "/>
              </a:rPr>
              <a:t>Win: The nation as a whole</a:t>
            </a:r>
            <a:endParaRPr lang="en-US" sz="2000" b="1" dirty="0">
              <a:solidFill>
                <a:srgbClr val="222222"/>
              </a:solidFill>
              <a:latin typeface="Lato  "/>
            </a:endParaRPr>
          </a:p>
          <a:p>
            <a:r>
              <a:rPr lang="en-US" sz="2000" b="1" dirty="0">
                <a:solidFill>
                  <a:srgbClr val="225A7C"/>
                </a:solidFill>
                <a:latin typeface="Lato  "/>
              </a:rPr>
              <a:t>There are between 65,000-85,000 AmeriCorps opportunities across the country that offer experiences of varying lengths of commitment, in different issue areas, and across different geographic regions</a:t>
            </a:r>
          </a:p>
        </p:txBody>
      </p:sp>
      <p:sp>
        <p:nvSpPr>
          <p:cNvPr id="5" name="Slide Number Placeholder 5">
            <a:extLst>
              <a:ext uri="{FF2B5EF4-FFF2-40B4-BE49-F238E27FC236}">
                <a16:creationId xmlns:a16="http://schemas.microsoft.com/office/drawing/2014/main" id="{5BC9CDCD-5A49-E105-E9D5-20A36B1DD162}"/>
              </a:ext>
            </a:extLst>
          </p:cNvPr>
          <p:cNvSpPr txBox="1">
            <a:spLocks/>
          </p:cNvSpPr>
          <p:nvPr/>
        </p:nvSpPr>
        <p:spPr>
          <a:xfrm>
            <a:off x="9573260" y="5215429"/>
            <a:ext cx="467360" cy="301625"/>
          </a:xfrm>
          <a:prstGeom prst="rect">
            <a:avLst/>
          </a:prstGeom>
        </p:spPr>
        <p:txBody>
          <a:bodyPr/>
          <a:lstStyle>
            <a:defPPr>
              <a:defRPr lang="en-US"/>
            </a:defPPr>
            <a:lvl1pPr marL="0" algn="ctr" defTabSz="914400" rtl="0" eaLnBrk="1" latinLnBrk="0" hangingPunct="1">
              <a:defRPr sz="1200"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771BDF8-D4A4-4B93-862A-E82DC966FCBF}" type="slidenum">
              <a:rPr lang="en-US" smtClean="0"/>
              <a:pPr/>
              <a:t>8</a:t>
            </a:fld>
            <a:endParaRPr lang="en-US" dirty="0"/>
          </a:p>
        </p:txBody>
      </p:sp>
    </p:spTree>
    <p:extLst>
      <p:ext uri="{BB962C8B-B14F-4D97-AF65-F5344CB8AC3E}">
        <p14:creationId xmlns:p14="http://schemas.microsoft.com/office/powerpoint/2010/main" val="13547968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5B272-0D46-7AFD-1272-B84A2472AE15}"/>
              </a:ext>
            </a:extLst>
          </p:cNvPr>
          <p:cNvSpPr>
            <a:spLocks noGrp="1"/>
          </p:cNvSpPr>
          <p:nvPr>
            <p:ph type="title"/>
          </p:nvPr>
        </p:nvSpPr>
        <p:spPr>
          <a:xfrm>
            <a:off x="343626" y="323409"/>
            <a:ext cx="9393370" cy="631384"/>
          </a:xfrm>
        </p:spPr>
        <p:txBody>
          <a:bodyPr/>
          <a:lstStyle/>
          <a:p>
            <a:r>
              <a:rPr lang="en-US" dirty="0">
                <a:solidFill>
                  <a:srgbClr val="004063"/>
                </a:solidFill>
              </a:rPr>
              <a:t>AmeriCorps State/Nation</a:t>
            </a:r>
          </a:p>
        </p:txBody>
      </p:sp>
      <p:sp>
        <p:nvSpPr>
          <p:cNvPr id="3" name="Text Placeholder 2">
            <a:extLst>
              <a:ext uri="{FF2B5EF4-FFF2-40B4-BE49-F238E27FC236}">
                <a16:creationId xmlns:a16="http://schemas.microsoft.com/office/drawing/2014/main" id="{58FD5AB6-6401-02C2-ED7B-6396467F3341}"/>
              </a:ext>
            </a:extLst>
          </p:cNvPr>
          <p:cNvSpPr>
            <a:spLocks noGrp="1"/>
          </p:cNvSpPr>
          <p:nvPr>
            <p:ph type="body" idx="1"/>
          </p:nvPr>
        </p:nvSpPr>
        <p:spPr/>
        <p:txBody>
          <a:bodyPr/>
          <a:lstStyle/>
          <a:p>
            <a:pPr marL="56002" indent="0">
              <a:buNone/>
            </a:pPr>
            <a:r>
              <a:rPr lang="en-US" dirty="0"/>
              <a:t> </a:t>
            </a:r>
            <a:r>
              <a:rPr lang="en-US" b="0" dirty="0">
                <a:effectLst/>
              </a:rPr>
              <a:t> </a:t>
            </a:r>
            <a:endParaRPr lang="en-US" dirty="0"/>
          </a:p>
        </p:txBody>
      </p:sp>
      <p:pic>
        <p:nvPicPr>
          <p:cNvPr id="6" name="Picture 5">
            <a:extLst>
              <a:ext uri="{FF2B5EF4-FFF2-40B4-BE49-F238E27FC236}">
                <a16:creationId xmlns:a16="http://schemas.microsoft.com/office/drawing/2014/main" id="{CF81EA09-79C2-B2E8-9AC0-B532CC2AC4E0}"/>
              </a:ext>
            </a:extLst>
          </p:cNvPr>
          <p:cNvPicPr>
            <a:picLocks noChangeAspect="1"/>
          </p:cNvPicPr>
          <p:nvPr/>
        </p:nvPicPr>
        <p:blipFill>
          <a:blip r:embed="rId3"/>
          <a:stretch>
            <a:fillRect/>
          </a:stretch>
        </p:blipFill>
        <p:spPr>
          <a:xfrm>
            <a:off x="4183944" y="1114589"/>
            <a:ext cx="1712733" cy="1177974"/>
          </a:xfrm>
          <a:prstGeom prst="rect">
            <a:avLst/>
          </a:prstGeom>
        </p:spPr>
      </p:pic>
      <p:sp>
        <p:nvSpPr>
          <p:cNvPr id="7" name="TextBox 6">
            <a:extLst>
              <a:ext uri="{FF2B5EF4-FFF2-40B4-BE49-F238E27FC236}">
                <a16:creationId xmlns:a16="http://schemas.microsoft.com/office/drawing/2014/main" id="{0E93D563-DAF7-2211-51EE-CCF791876F70}"/>
              </a:ext>
            </a:extLst>
          </p:cNvPr>
          <p:cNvSpPr txBox="1"/>
          <p:nvPr/>
        </p:nvSpPr>
        <p:spPr>
          <a:xfrm>
            <a:off x="359833" y="2437551"/>
            <a:ext cx="2509918" cy="2484911"/>
          </a:xfrm>
          <a:prstGeom prst="rect">
            <a:avLst/>
          </a:prstGeom>
          <a:noFill/>
        </p:spPr>
        <p:txBody>
          <a:bodyPr wrap="square" rtlCol="0">
            <a:spAutoFit/>
          </a:bodyPr>
          <a:lstStyle/>
          <a:p>
            <a:pPr algn="ctr"/>
            <a:r>
              <a:rPr lang="en-US" sz="1984" b="1" u="sng" dirty="0">
                <a:solidFill>
                  <a:srgbClr val="225A7C"/>
                </a:solidFill>
                <a:latin typeface="Lato  "/>
              </a:rPr>
              <a:t>VISTA</a:t>
            </a:r>
          </a:p>
          <a:p>
            <a:pPr algn="ctr"/>
            <a:r>
              <a:rPr lang="en-US" sz="1654" dirty="0">
                <a:solidFill>
                  <a:srgbClr val="225A7C"/>
                </a:solidFill>
                <a:latin typeface="Lato  "/>
              </a:rPr>
              <a:t>- Capacity Building</a:t>
            </a:r>
          </a:p>
          <a:p>
            <a:pPr algn="ctr"/>
            <a:r>
              <a:rPr lang="en-US" sz="1654" dirty="0">
                <a:solidFill>
                  <a:srgbClr val="225A7C"/>
                </a:solidFill>
                <a:latin typeface="Lato  "/>
              </a:rPr>
              <a:t>-</a:t>
            </a:r>
            <a:r>
              <a:rPr lang="en-US" sz="1654" b="1" dirty="0">
                <a:solidFill>
                  <a:srgbClr val="225A7C"/>
                </a:solidFill>
                <a:latin typeface="Lato  "/>
              </a:rPr>
              <a:t> </a:t>
            </a:r>
            <a:r>
              <a:rPr lang="en-US" sz="1654" dirty="0">
                <a:solidFill>
                  <a:srgbClr val="225A7C"/>
                </a:solidFill>
                <a:latin typeface="Lato  "/>
              </a:rPr>
              <a:t>Fight Against Poverty</a:t>
            </a:r>
          </a:p>
          <a:p>
            <a:pPr algn="ctr"/>
            <a:r>
              <a:rPr lang="en-US" sz="1654" dirty="0">
                <a:solidFill>
                  <a:srgbClr val="225A7C"/>
                </a:solidFill>
                <a:latin typeface="Lato  "/>
              </a:rPr>
              <a:t>- 17yo+</a:t>
            </a:r>
          </a:p>
          <a:p>
            <a:pPr algn="ctr"/>
            <a:r>
              <a:rPr lang="en-US" sz="1654" dirty="0">
                <a:solidFill>
                  <a:srgbClr val="225A7C"/>
                </a:solidFill>
                <a:latin typeface="Lato  "/>
              </a:rPr>
              <a:t>- Full-Time</a:t>
            </a:r>
          </a:p>
          <a:p>
            <a:pPr algn="ctr"/>
            <a:r>
              <a:rPr lang="en-US" sz="1654" dirty="0">
                <a:solidFill>
                  <a:srgbClr val="225A7C"/>
                </a:solidFill>
                <a:latin typeface="Lato  "/>
              </a:rPr>
              <a:t>- Stipends/Benefits Administered by Federal Agency</a:t>
            </a:r>
          </a:p>
          <a:p>
            <a:pPr algn="ctr"/>
            <a:endParaRPr lang="en-US" sz="1984" dirty="0">
              <a:solidFill>
                <a:srgbClr val="225A7C"/>
              </a:solidFill>
              <a:latin typeface="Avenir"/>
            </a:endParaRPr>
          </a:p>
        </p:txBody>
      </p:sp>
      <p:sp>
        <p:nvSpPr>
          <p:cNvPr id="8" name="TextBox 7">
            <a:extLst>
              <a:ext uri="{FF2B5EF4-FFF2-40B4-BE49-F238E27FC236}">
                <a16:creationId xmlns:a16="http://schemas.microsoft.com/office/drawing/2014/main" id="{33AD4989-A2B9-064A-488D-674A096FFF9F}"/>
              </a:ext>
            </a:extLst>
          </p:cNvPr>
          <p:cNvSpPr txBox="1"/>
          <p:nvPr/>
        </p:nvSpPr>
        <p:spPr>
          <a:xfrm>
            <a:off x="2678093" y="2425072"/>
            <a:ext cx="2509918" cy="2434128"/>
          </a:xfrm>
          <a:prstGeom prst="rect">
            <a:avLst/>
          </a:prstGeom>
          <a:noFill/>
        </p:spPr>
        <p:txBody>
          <a:bodyPr wrap="square" rtlCol="0">
            <a:spAutoFit/>
          </a:bodyPr>
          <a:lstStyle/>
          <a:p>
            <a:pPr algn="ctr"/>
            <a:r>
              <a:rPr lang="en-US" sz="1984" b="1" u="sng" dirty="0">
                <a:solidFill>
                  <a:schemeClr val="accent1"/>
                </a:solidFill>
                <a:latin typeface="Lato  "/>
              </a:rPr>
              <a:t>NCCC</a:t>
            </a:r>
          </a:p>
          <a:p>
            <a:pPr algn="ctr"/>
            <a:r>
              <a:rPr lang="en-US" sz="1654" dirty="0">
                <a:solidFill>
                  <a:schemeClr val="accent1"/>
                </a:solidFill>
                <a:latin typeface="Lato  "/>
              </a:rPr>
              <a:t>- Episodic Projects</a:t>
            </a:r>
          </a:p>
          <a:p>
            <a:pPr algn="ctr"/>
            <a:r>
              <a:rPr lang="en-US" sz="1654" dirty="0">
                <a:solidFill>
                  <a:schemeClr val="accent1"/>
                </a:solidFill>
                <a:latin typeface="Lato  "/>
              </a:rPr>
              <a:t>- Broad Service Categories</a:t>
            </a:r>
          </a:p>
          <a:p>
            <a:pPr algn="ctr"/>
            <a:r>
              <a:rPr lang="en-US" sz="1654" dirty="0">
                <a:solidFill>
                  <a:schemeClr val="accent1"/>
                </a:solidFill>
                <a:latin typeface="Lato  "/>
              </a:rPr>
              <a:t>- 17-24yo</a:t>
            </a:r>
          </a:p>
          <a:p>
            <a:pPr algn="ctr"/>
            <a:r>
              <a:rPr lang="en-US" sz="1654" dirty="0">
                <a:solidFill>
                  <a:schemeClr val="accent1"/>
                </a:solidFill>
                <a:latin typeface="Lato  "/>
              </a:rPr>
              <a:t>- Full-Time</a:t>
            </a:r>
          </a:p>
          <a:p>
            <a:pPr algn="ctr"/>
            <a:r>
              <a:rPr lang="en-US" sz="1654" dirty="0">
                <a:solidFill>
                  <a:schemeClr val="accent1"/>
                </a:solidFill>
                <a:latin typeface="Lato  "/>
              </a:rPr>
              <a:t>- Stipends/Benefits Administered by Federal Agency</a:t>
            </a:r>
          </a:p>
        </p:txBody>
      </p:sp>
      <p:sp>
        <p:nvSpPr>
          <p:cNvPr id="9" name="TextBox 8">
            <a:extLst>
              <a:ext uri="{FF2B5EF4-FFF2-40B4-BE49-F238E27FC236}">
                <a16:creationId xmlns:a16="http://schemas.microsoft.com/office/drawing/2014/main" id="{0D646A03-2CCE-BF8B-41D0-6D0ED57ED3D5}"/>
              </a:ext>
            </a:extLst>
          </p:cNvPr>
          <p:cNvSpPr txBox="1"/>
          <p:nvPr/>
        </p:nvSpPr>
        <p:spPr>
          <a:xfrm>
            <a:off x="5188011" y="2437551"/>
            <a:ext cx="2318260" cy="2179571"/>
          </a:xfrm>
          <a:prstGeom prst="rect">
            <a:avLst/>
          </a:prstGeom>
          <a:noFill/>
        </p:spPr>
        <p:txBody>
          <a:bodyPr wrap="square" rtlCol="0">
            <a:spAutoFit/>
          </a:bodyPr>
          <a:lstStyle/>
          <a:p>
            <a:pPr algn="ctr"/>
            <a:r>
              <a:rPr lang="en-US" sz="1984" b="1" u="sng" dirty="0">
                <a:solidFill>
                  <a:srgbClr val="225A7C"/>
                </a:solidFill>
                <a:latin typeface="Lato  "/>
              </a:rPr>
              <a:t>Seniors</a:t>
            </a:r>
          </a:p>
          <a:p>
            <a:pPr algn="ctr"/>
            <a:r>
              <a:rPr lang="en-US" sz="1654" dirty="0">
                <a:solidFill>
                  <a:srgbClr val="225A7C"/>
                </a:solidFill>
                <a:latin typeface="Lato  "/>
              </a:rPr>
              <a:t>- Broad Service Categories</a:t>
            </a:r>
          </a:p>
          <a:p>
            <a:pPr algn="ctr"/>
            <a:r>
              <a:rPr lang="en-US" sz="1654" dirty="0">
                <a:solidFill>
                  <a:srgbClr val="225A7C"/>
                </a:solidFill>
                <a:latin typeface="Lato  "/>
              </a:rPr>
              <a:t>- 55yo+</a:t>
            </a:r>
          </a:p>
          <a:p>
            <a:pPr algn="ctr"/>
            <a:r>
              <a:rPr lang="en-US" sz="1654" dirty="0">
                <a:solidFill>
                  <a:srgbClr val="225A7C"/>
                </a:solidFill>
                <a:latin typeface="Lato  "/>
              </a:rPr>
              <a:t>- Primarily Part Time</a:t>
            </a:r>
          </a:p>
          <a:p>
            <a:pPr algn="ctr"/>
            <a:r>
              <a:rPr lang="en-US" sz="1654" dirty="0">
                <a:solidFill>
                  <a:srgbClr val="225A7C"/>
                </a:solidFill>
                <a:latin typeface="Lato  "/>
              </a:rPr>
              <a:t>- Stipends/Benefits Administered by Federal Agency</a:t>
            </a:r>
          </a:p>
        </p:txBody>
      </p:sp>
      <p:sp>
        <p:nvSpPr>
          <p:cNvPr id="10" name="TextBox 9">
            <a:extLst>
              <a:ext uri="{FF2B5EF4-FFF2-40B4-BE49-F238E27FC236}">
                <a16:creationId xmlns:a16="http://schemas.microsoft.com/office/drawing/2014/main" id="{0671AB43-A789-4029-B021-59689A41D3FA}"/>
              </a:ext>
            </a:extLst>
          </p:cNvPr>
          <p:cNvSpPr txBox="1"/>
          <p:nvPr/>
        </p:nvSpPr>
        <p:spPr>
          <a:xfrm>
            <a:off x="7601808" y="2437551"/>
            <a:ext cx="2200527" cy="2688685"/>
          </a:xfrm>
          <a:prstGeom prst="rect">
            <a:avLst/>
          </a:prstGeom>
          <a:noFill/>
        </p:spPr>
        <p:txBody>
          <a:bodyPr wrap="square" rtlCol="0">
            <a:spAutoFit/>
          </a:bodyPr>
          <a:lstStyle/>
          <a:p>
            <a:pPr algn="ctr"/>
            <a:r>
              <a:rPr lang="en-US" sz="1984" b="1" u="sng" dirty="0">
                <a:solidFill>
                  <a:schemeClr val="accent1"/>
                </a:solidFill>
                <a:latin typeface="Lato  "/>
              </a:rPr>
              <a:t>State/National</a:t>
            </a:r>
          </a:p>
          <a:p>
            <a:pPr algn="ctr"/>
            <a:r>
              <a:rPr lang="en-US" sz="1654" dirty="0">
                <a:solidFill>
                  <a:schemeClr val="accent1"/>
                </a:solidFill>
                <a:latin typeface="Lato  "/>
              </a:rPr>
              <a:t>- Broad Service Categories</a:t>
            </a:r>
          </a:p>
          <a:p>
            <a:pPr algn="ctr"/>
            <a:r>
              <a:rPr lang="en-US" sz="1654" dirty="0">
                <a:solidFill>
                  <a:schemeClr val="accent1"/>
                </a:solidFill>
                <a:latin typeface="Lato  "/>
              </a:rPr>
              <a:t>- 17yo+</a:t>
            </a:r>
          </a:p>
          <a:p>
            <a:pPr algn="ctr"/>
            <a:r>
              <a:rPr lang="en-US" sz="1654" dirty="0">
                <a:solidFill>
                  <a:schemeClr val="accent1"/>
                </a:solidFill>
                <a:latin typeface="Lato  "/>
              </a:rPr>
              <a:t>- Part Time &amp; Full-Time</a:t>
            </a:r>
          </a:p>
          <a:p>
            <a:pPr algn="ctr"/>
            <a:r>
              <a:rPr lang="en-US" sz="1654" dirty="0">
                <a:solidFill>
                  <a:schemeClr val="accent1"/>
                </a:solidFill>
                <a:latin typeface="Lato  "/>
              </a:rPr>
              <a:t>- Administered through a Competitive Three-Year Grant</a:t>
            </a:r>
          </a:p>
        </p:txBody>
      </p:sp>
      <p:sp>
        <p:nvSpPr>
          <p:cNvPr id="5" name="Slide Number Placeholder 5">
            <a:extLst>
              <a:ext uri="{FF2B5EF4-FFF2-40B4-BE49-F238E27FC236}">
                <a16:creationId xmlns:a16="http://schemas.microsoft.com/office/drawing/2014/main" id="{53CAEDDB-0F36-4307-C871-3848F2D399B1}"/>
              </a:ext>
            </a:extLst>
          </p:cNvPr>
          <p:cNvSpPr txBox="1">
            <a:spLocks/>
          </p:cNvSpPr>
          <p:nvPr/>
        </p:nvSpPr>
        <p:spPr>
          <a:xfrm>
            <a:off x="9573260" y="5215429"/>
            <a:ext cx="467360" cy="301625"/>
          </a:xfrm>
          <a:prstGeom prst="rect">
            <a:avLst/>
          </a:prstGeom>
        </p:spPr>
        <p:txBody>
          <a:bodyPr/>
          <a:lstStyle>
            <a:defPPr>
              <a:defRPr lang="en-US"/>
            </a:defPPr>
            <a:lvl1pPr marL="0" algn="ctr" defTabSz="914400" rtl="0" eaLnBrk="1" latinLnBrk="0" hangingPunct="1">
              <a:defRPr sz="1200"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771BDF8-D4A4-4B93-862A-E82DC966FCBF}" type="slidenum">
              <a:rPr lang="en-US" smtClean="0"/>
              <a:pPr/>
              <a:t>9</a:t>
            </a:fld>
            <a:endParaRPr lang="en-US" dirty="0"/>
          </a:p>
        </p:txBody>
      </p:sp>
    </p:spTree>
    <p:extLst>
      <p:ext uri="{BB962C8B-B14F-4D97-AF65-F5344CB8AC3E}">
        <p14:creationId xmlns:p14="http://schemas.microsoft.com/office/powerpoint/2010/main" val="3582111077"/>
      </p:ext>
    </p:extLst>
  </p:cSld>
  <p:clrMapOvr>
    <a:masterClrMapping/>
  </p:clrMapOvr>
</p:sld>
</file>

<file path=ppt/theme/theme1.xml><?xml version="1.0" encoding="utf-8"?>
<a:theme xmlns:a="http://schemas.openxmlformats.org/drawingml/2006/main" name="1_Custom Design">
  <a:themeElements>
    <a:clrScheme name="Custom 24">
      <a:dk1>
        <a:sysClr val="windowText" lastClr="000000"/>
      </a:dk1>
      <a:lt1>
        <a:sysClr val="window" lastClr="FFFFFF"/>
      </a:lt1>
      <a:dk2>
        <a:srgbClr val="004063"/>
      </a:dk2>
      <a:lt2>
        <a:srgbClr val="E7E6E6"/>
      </a:lt2>
      <a:accent1>
        <a:srgbClr val="6AA643"/>
      </a:accent1>
      <a:accent2>
        <a:srgbClr val="075E79"/>
      </a:accent2>
      <a:accent3>
        <a:srgbClr val="077EA2"/>
      </a:accent3>
      <a:accent4>
        <a:srgbClr val="1696BB"/>
      </a:accent4>
      <a:accent5>
        <a:srgbClr val="E9C63F"/>
      </a:accent5>
      <a:accent6>
        <a:srgbClr val="F68621"/>
      </a:accent6>
      <a:hlink>
        <a:srgbClr val="9DBB60"/>
      </a:hlink>
      <a:folHlink>
        <a:srgbClr val="7F7F7F"/>
      </a:folHlink>
    </a:clrScheme>
    <a:fontScheme name="Custom 26">
      <a:majorFont>
        <a:latin typeface="Lato Black"/>
        <a:ea typeface=""/>
        <a:cs typeface=""/>
      </a:majorFont>
      <a:minorFont>
        <a:latin typeface="La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3489</TotalTime>
  <Words>1879</Words>
  <Application>Microsoft Macintosh PowerPoint</Application>
  <PresentationFormat>Custom</PresentationFormat>
  <Paragraphs>296</Paragraphs>
  <Slides>24</Slides>
  <Notes>23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24</vt:i4>
      </vt:variant>
    </vt:vector>
  </HeadingPairs>
  <TitlesOfParts>
    <vt:vector size="36" baseType="lpstr">
      <vt:lpstr>Arial</vt:lpstr>
      <vt:lpstr>Avenir</vt:lpstr>
      <vt:lpstr>Calibri</vt:lpstr>
      <vt:lpstr>Courier New</vt:lpstr>
      <vt:lpstr>Lato</vt:lpstr>
      <vt:lpstr>Lato  </vt:lpstr>
      <vt:lpstr>Lato Black</vt:lpstr>
      <vt:lpstr>Lato Black (Headings)</vt:lpstr>
      <vt:lpstr>Lato Light</vt:lpstr>
      <vt:lpstr>Proxima Nova</vt:lpstr>
      <vt:lpstr>Wingdings</vt:lpstr>
      <vt:lpstr>1_Custom Design</vt:lpstr>
      <vt:lpstr> </vt:lpstr>
      <vt:lpstr>SPEAKERS</vt:lpstr>
      <vt:lpstr>The Building Performance Association (BPA) is a 501(c)6 industry association committed to redefining the industry through advocacy, careers, education, membership, and networking.  BPA reaches more than 20,000 individuals and organizations working in contracting services, weatherization, product manufacturing and distribution, program administration, building science, government, and nonprofits.</vt:lpstr>
      <vt:lpstr>ENERGY EFFICIENCY WORKFORCE NEEDS</vt:lpstr>
      <vt:lpstr>BPA GOAL:  CREATE Clear Pathways  FOR careers in energy efficiency</vt:lpstr>
      <vt:lpstr>Objectives</vt:lpstr>
      <vt:lpstr>PowerPoint Presentation</vt:lpstr>
      <vt:lpstr>AmeriCorps State/Nation</vt:lpstr>
      <vt:lpstr>AmeriCorps State/Nation</vt:lpstr>
      <vt:lpstr>AmeriCorps State/Nation</vt:lpstr>
      <vt:lpstr>AmeriCorps State/National</vt:lpstr>
      <vt:lpstr>AmeriCorps State/National</vt:lpstr>
      <vt:lpstr>SPOTLIGHTS</vt:lpstr>
      <vt:lpstr>VISTA Responsibilities at BPA</vt:lpstr>
      <vt:lpstr>NEW OPPORTUNITY</vt:lpstr>
      <vt:lpstr>Energy Efficiency Opportunity Corps</vt:lpstr>
      <vt:lpstr>Initial Scope</vt:lpstr>
      <vt:lpstr>Initial Scope</vt:lpstr>
      <vt:lpstr>Initial Scope</vt:lpstr>
      <vt:lpstr>Next Steps</vt:lpstr>
      <vt:lpstr>Questions, Clarification or Feedback?  (You can use the chat or raise your virtual hand)</vt:lpstr>
      <vt:lpstr>Upcoming Conferences- Mark your calendars!</vt:lpstr>
      <vt:lpstr>Contact information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O'Linda Smith</dc:creator>
  <dc:description/>
  <cp:lastModifiedBy>Haley Pegg</cp:lastModifiedBy>
  <cp:revision>54</cp:revision>
  <dcterms:created xsi:type="dcterms:W3CDTF">2019-06-10T17:22:08Z</dcterms:created>
  <dcterms:modified xsi:type="dcterms:W3CDTF">2024-02-01T22:55:50Z</dcterms:modified>
  <dc:language>en-US</dc:language>
</cp:coreProperties>
</file>